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395" r:id="rId3"/>
    <p:sldId id="277" r:id="rId4"/>
    <p:sldId id="438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9" r:id="rId13"/>
    <p:sldId id="405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0D7"/>
    <a:srgbClr val="50A4D7"/>
    <a:srgbClr val="5CCAD7"/>
    <a:srgbClr val="D19230"/>
    <a:srgbClr val="BD842D"/>
    <a:srgbClr val="5B9DD7"/>
    <a:srgbClr val="B79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70" autoAdjust="0"/>
  </p:normalViewPr>
  <p:slideViewPr>
    <p:cSldViewPr snapToGrid="0" snapToObjects="1">
      <p:cViewPr varScale="1">
        <p:scale>
          <a:sx n="55" d="100"/>
          <a:sy n="55" d="100"/>
        </p:scale>
        <p:origin x="16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B6D6A-360B-4512-8083-7634E036C9A3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914132F-990E-4381-ABBD-536AE225732D}">
      <dgm:prSet phldrT="[Texte]"/>
      <dgm:spPr/>
      <dgm:t>
        <a:bodyPr/>
        <a:lstStyle/>
        <a:p>
          <a:r>
            <a:rPr lang="fr-FR" dirty="0"/>
            <a:t>Engagement bénévole</a:t>
          </a:r>
        </a:p>
      </dgm:t>
    </dgm:pt>
    <dgm:pt modelId="{E4D54659-1724-4A38-A737-FFC91AEC520F}" type="parTrans" cxnId="{AF45B6E7-CEC0-4EBA-ADAF-C646116E92CF}">
      <dgm:prSet/>
      <dgm:spPr/>
      <dgm:t>
        <a:bodyPr/>
        <a:lstStyle/>
        <a:p>
          <a:endParaRPr lang="fr-FR"/>
        </a:p>
      </dgm:t>
    </dgm:pt>
    <dgm:pt modelId="{BAC6CA42-BE74-46F1-87F7-BEAB6299FB44}" type="sibTrans" cxnId="{AF45B6E7-CEC0-4EBA-ADAF-C646116E92CF}">
      <dgm:prSet/>
      <dgm:spPr/>
      <dgm:t>
        <a:bodyPr/>
        <a:lstStyle/>
        <a:p>
          <a:endParaRPr lang="fr-FR"/>
        </a:p>
      </dgm:t>
    </dgm:pt>
    <dgm:pt modelId="{8F3386A9-7DC9-4EE4-B4C9-392DFA44061C}">
      <dgm:prSet phldrT="[Texte]"/>
      <dgm:spPr/>
      <dgm:t>
        <a:bodyPr/>
        <a:lstStyle/>
        <a:p>
          <a:r>
            <a:rPr lang="fr-FR" dirty="0"/>
            <a:t>Développement de soft </a:t>
          </a:r>
          <a:r>
            <a:rPr lang="fr-FR" dirty="0" err="1"/>
            <a:t>skills</a:t>
          </a:r>
          <a:endParaRPr lang="fr-FR" dirty="0"/>
        </a:p>
      </dgm:t>
    </dgm:pt>
    <dgm:pt modelId="{04D64B40-4E54-429B-935C-CE88CC9510E2}" type="parTrans" cxnId="{62C98754-8CEB-408A-9ADD-86DFA11691AC}">
      <dgm:prSet/>
      <dgm:spPr/>
      <dgm:t>
        <a:bodyPr/>
        <a:lstStyle/>
        <a:p>
          <a:endParaRPr lang="fr-FR"/>
        </a:p>
      </dgm:t>
    </dgm:pt>
    <dgm:pt modelId="{3FEA3F31-9809-4565-9EE4-0AC517FBA0AD}" type="sibTrans" cxnId="{62C98754-8CEB-408A-9ADD-86DFA11691AC}">
      <dgm:prSet/>
      <dgm:spPr/>
      <dgm:t>
        <a:bodyPr/>
        <a:lstStyle/>
        <a:p>
          <a:endParaRPr lang="fr-FR" b="1"/>
        </a:p>
      </dgm:t>
    </dgm:pt>
    <dgm:pt modelId="{E7D0CD85-A320-4DB6-A570-5B02E66C0D74}">
      <dgm:prSet phldrT="[Texte]"/>
      <dgm:spPr/>
      <dgm:t>
        <a:bodyPr/>
        <a:lstStyle/>
        <a:p>
          <a:r>
            <a:rPr lang="fr-FR" dirty="0"/>
            <a:t>Recrutement / fidélisation de profils ++</a:t>
          </a:r>
        </a:p>
      </dgm:t>
    </dgm:pt>
    <dgm:pt modelId="{25695CCB-BB3F-47A4-A20E-2EB0F2BB305F}" type="parTrans" cxnId="{23AD9B0D-A09B-46A0-8999-D90080B81F7C}">
      <dgm:prSet/>
      <dgm:spPr/>
      <dgm:t>
        <a:bodyPr/>
        <a:lstStyle/>
        <a:p>
          <a:endParaRPr lang="fr-FR"/>
        </a:p>
      </dgm:t>
    </dgm:pt>
    <dgm:pt modelId="{ABA3B978-C755-4827-92B4-895EFA85541C}" type="sibTrans" cxnId="{23AD9B0D-A09B-46A0-8999-D90080B81F7C}">
      <dgm:prSet/>
      <dgm:spPr/>
      <dgm:t>
        <a:bodyPr/>
        <a:lstStyle/>
        <a:p>
          <a:endParaRPr lang="fr-FR"/>
        </a:p>
      </dgm:t>
    </dgm:pt>
    <dgm:pt modelId="{B6A03F81-672C-4511-A671-D037A7BF9242}">
      <dgm:prSet phldrT="[Texte]"/>
      <dgm:spPr/>
      <dgm:t>
        <a:bodyPr/>
        <a:lstStyle/>
        <a:p>
          <a:r>
            <a:rPr lang="fr-FR" dirty="0"/>
            <a:t>Innovation / performance de l’entreprise</a:t>
          </a:r>
        </a:p>
      </dgm:t>
    </dgm:pt>
    <dgm:pt modelId="{F3092939-197C-45CC-82A9-1ACCEDDC5562}" type="parTrans" cxnId="{B51EAC6B-792A-4BD4-A76D-234708F70C04}">
      <dgm:prSet/>
      <dgm:spPr/>
      <dgm:t>
        <a:bodyPr/>
        <a:lstStyle/>
        <a:p>
          <a:endParaRPr lang="fr-FR"/>
        </a:p>
      </dgm:t>
    </dgm:pt>
    <dgm:pt modelId="{133A65CE-7524-4707-9D55-1909951F1432}" type="sibTrans" cxnId="{B51EAC6B-792A-4BD4-A76D-234708F70C04}">
      <dgm:prSet/>
      <dgm:spPr/>
      <dgm:t>
        <a:bodyPr/>
        <a:lstStyle/>
        <a:p>
          <a:endParaRPr lang="fr-FR"/>
        </a:p>
      </dgm:t>
    </dgm:pt>
    <dgm:pt modelId="{1771BC44-A9A9-4BBA-972F-F40D8D181641}" type="pres">
      <dgm:prSet presAssocID="{CCFB6D6A-360B-4512-8083-7634E036C9A3}" presName="cycle" presStyleCnt="0">
        <dgm:presLayoutVars>
          <dgm:dir/>
          <dgm:resizeHandles val="exact"/>
        </dgm:presLayoutVars>
      </dgm:prSet>
      <dgm:spPr/>
    </dgm:pt>
    <dgm:pt modelId="{01CD1B2D-367C-43A8-AEDF-2BC74BC0B6F8}" type="pres">
      <dgm:prSet presAssocID="{8914132F-990E-4381-ABBD-536AE225732D}" presName="node" presStyleLbl="node1" presStyleIdx="0" presStyleCnt="4">
        <dgm:presLayoutVars>
          <dgm:bulletEnabled val="1"/>
        </dgm:presLayoutVars>
      </dgm:prSet>
      <dgm:spPr/>
    </dgm:pt>
    <dgm:pt modelId="{8CB6C894-3ED7-4768-A7B0-5356C76C867C}" type="pres">
      <dgm:prSet presAssocID="{8914132F-990E-4381-ABBD-536AE225732D}" presName="spNode" presStyleCnt="0"/>
      <dgm:spPr/>
    </dgm:pt>
    <dgm:pt modelId="{F993AAEC-FFBD-4CB7-8B68-F2CEE3FD1FEA}" type="pres">
      <dgm:prSet presAssocID="{BAC6CA42-BE74-46F1-87F7-BEAB6299FB44}" presName="sibTrans" presStyleLbl="sibTrans1D1" presStyleIdx="0" presStyleCnt="4"/>
      <dgm:spPr/>
    </dgm:pt>
    <dgm:pt modelId="{E0F29EAF-B680-4291-9392-47F84A6F6358}" type="pres">
      <dgm:prSet presAssocID="{8F3386A9-7DC9-4EE4-B4C9-392DFA44061C}" presName="node" presStyleLbl="node1" presStyleIdx="1" presStyleCnt="4">
        <dgm:presLayoutVars>
          <dgm:bulletEnabled val="1"/>
        </dgm:presLayoutVars>
      </dgm:prSet>
      <dgm:spPr/>
    </dgm:pt>
    <dgm:pt modelId="{46E36990-0558-4C24-BE19-5D1E1394E175}" type="pres">
      <dgm:prSet presAssocID="{8F3386A9-7DC9-4EE4-B4C9-392DFA44061C}" presName="spNode" presStyleCnt="0"/>
      <dgm:spPr/>
    </dgm:pt>
    <dgm:pt modelId="{8BFAC0D2-49B1-4CD8-93A8-4EE1BB8FCF56}" type="pres">
      <dgm:prSet presAssocID="{3FEA3F31-9809-4565-9EE4-0AC517FBA0AD}" presName="sibTrans" presStyleLbl="sibTrans1D1" presStyleIdx="1" presStyleCnt="4"/>
      <dgm:spPr/>
    </dgm:pt>
    <dgm:pt modelId="{F1D4C465-E427-475D-AB74-210D34E0929C}" type="pres">
      <dgm:prSet presAssocID="{E7D0CD85-A320-4DB6-A570-5B02E66C0D74}" presName="node" presStyleLbl="node1" presStyleIdx="2" presStyleCnt="4">
        <dgm:presLayoutVars>
          <dgm:bulletEnabled val="1"/>
        </dgm:presLayoutVars>
      </dgm:prSet>
      <dgm:spPr/>
    </dgm:pt>
    <dgm:pt modelId="{A1881FD6-4EFE-4251-A2C4-14BA55582875}" type="pres">
      <dgm:prSet presAssocID="{E7D0CD85-A320-4DB6-A570-5B02E66C0D74}" presName="spNode" presStyleCnt="0"/>
      <dgm:spPr/>
    </dgm:pt>
    <dgm:pt modelId="{BD254276-A6C3-420B-824F-90D893370EB8}" type="pres">
      <dgm:prSet presAssocID="{ABA3B978-C755-4827-92B4-895EFA85541C}" presName="sibTrans" presStyleLbl="sibTrans1D1" presStyleIdx="2" presStyleCnt="4"/>
      <dgm:spPr/>
    </dgm:pt>
    <dgm:pt modelId="{7C3F17CC-E3CA-4476-9714-BC1F4D4EBD21}" type="pres">
      <dgm:prSet presAssocID="{B6A03F81-672C-4511-A671-D037A7BF9242}" presName="node" presStyleLbl="node1" presStyleIdx="3" presStyleCnt="4">
        <dgm:presLayoutVars>
          <dgm:bulletEnabled val="1"/>
        </dgm:presLayoutVars>
      </dgm:prSet>
      <dgm:spPr/>
    </dgm:pt>
    <dgm:pt modelId="{813950BF-7AE6-4156-B2C8-97AD47D175E9}" type="pres">
      <dgm:prSet presAssocID="{B6A03F81-672C-4511-A671-D037A7BF9242}" presName="spNode" presStyleCnt="0"/>
      <dgm:spPr/>
    </dgm:pt>
    <dgm:pt modelId="{878D7C96-3A98-4B4F-82E7-A923CD6FA91A}" type="pres">
      <dgm:prSet presAssocID="{133A65CE-7524-4707-9D55-1909951F1432}" presName="sibTrans" presStyleLbl="sibTrans1D1" presStyleIdx="3" presStyleCnt="4"/>
      <dgm:spPr/>
    </dgm:pt>
  </dgm:ptLst>
  <dgm:cxnLst>
    <dgm:cxn modelId="{23AD9B0D-A09B-46A0-8999-D90080B81F7C}" srcId="{CCFB6D6A-360B-4512-8083-7634E036C9A3}" destId="{E7D0CD85-A320-4DB6-A570-5B02E66C0D74}" srcOrd="2" destOrd="0" parTransId="{25695CCB-BB3F-47A4-A20E-2EB0F2BB305F}" sibTransId="{ABA3B978-C755-4827-92B4-895EFA85541C}"/>
    <dgm:cxn modelId="{F6E69140-06AF-7B43-982D-FAD04CF0F03E}" type="presOf" srcId="{8914132F-990E-4381-ABBD-536AE225732D}" destId="{01CD1B2D-367C-43A8-AEDF-2BC74BC0B6F8}" srcOrd="0" destOrd="0" presId="urn:microsoft.com/office/officeart/2005/8/layout/cycle5"/>
    <dgm:cxn modelId="{FF41EE62-B1BD-0342-94FF-F6753D2C707F}" type="presOf" srcId="{E7D0CD85-A320-4DB6-A570-5B02E66C0D74}" destId="{F1D4C465-E427-475D-AB74-210D34E0929C}" srcOrd="0" destOrd="0" presId="urn:microsoft.com/office/officeart/2005/8/layout/cycle5"/>
    <dgm:cxn modelId="{AC59C365-BC85-624F-9D70-E5B3518A3506}" type="presOf" srcId="{B6A03F81-672C-4511-A671-D037A7BF9242}" destId="{7C3F17CC-E3CA-4476-9714-BC1F4D4EBD21}" srcOrd="0" destOrd="0" presId="urn:microsoft.com/office/officeart/2005/8/layout/cycle5"/>
    <dgm:cxn modelId="{B51EAC6B-792A-4BD4-A76D-234708F70C04}" srcId="{CCFB6D6A-360B-4512-8083-7634E036C9A3}" destId="{B6A03F81-672C-4511-A671-D037A7BF9242}" srcOrd="3" destOrd="0" parTransId="{F3092939-197C-45CC-82A9-1ACCEDDC5562}" sibTransId="{133A65CE-7524-4707-9D55-1909951F1432}"/>
    <dgm:cxn modelId="{62C98754-8CEB-408A-9ADD-86DFA11691AC}" srcId="{CCFB6D6A-360B-4512-8083-7634E036C9A3}" destId="{8F3386A9-7DC9-4EE4-B4C9-392DFA44061C}" srcOrd="1" destOrd="0" parTransId="{04D64B40-4E54-429B-935C-CE88CC9510E2}" sibTransId="{3FEA3F31-9809-4565-9EE4-0AC517FBA0AD}"/>
    <dgm:cxn modelId="{DAAB109D-AD03-1041-961E-8ABBE2F2616E}" type="presOf" srcId="{3FEA3F31-9809-4565-9EE4-0AC517FBA0AD}" destId="{8BFAC0D2-49B1-4CD8-93A8-4EE1BB8FCF56}" srcOrd="0" destOrd="0" presId="urn:microsoft.com/office/officeart/2005/8/layout/cycle5"/>
    <dgm:cxn modelId="{1D468BBB-9601-8A46-98E1-11CC1073BCAD}" type="presOf" srcId="{133A65CE-7524-4707-9D55-1909951F1432}" destId="{878D7C96-3A98-4B4F-82E7-A923CD6FA91A}" srcOrd="0" destOrd="0" presId="urn:microsoft.com/office/officeart/2005/8/layout/cycle5"/>
    <dgm:cxn modelId="{3A9611D2-D91F-4547-8361-16C7A8CBDD41}" type="presOf" srcId="{BAC6CA42-BE74-46F1-87F7-BEAB6299FB44}" destId="{F993AAEC-FFBD-4CB7-8B68-F2CEE3FD1FEA}" srcOrd="0" destOrd="0" presId="urn:microsoft.com/office/officeart/2005/8/layout/cycle5"/>
    <dgm:cxn modelId="{42E04FD2-769E-6045-A66D-68059E9AA921}" type="presOf" srcId="{CCFB6D6A-360B-4512-8083-7634E036C9A3}" destId="{1771BC44-A9A9-4BBA-972F-F40D8D181641}" srcOrd="0" destOrd="0" presId="urn:microsoft.com/office/officeart/2005/8/layout/cycle5"/>
    <dgm:cxn modelId="{4646ECDC-8EA9-EC4C-8E5D-579E25D5245C}" type="presOf" srcId="{8F3386A9-7DC9-4EE4-B4C9-392DFA44061C}" destId="{E0F29EAF-B680-4291-9392-47F84A6F6358}" srcOrd="0" destOrd="0" presId="urn:microsoft.com/office/officeart/2005/8/layout/cycle5"/>
    <dgm:cxn modelId="{38D663E3-F47E-C040-A53F-9741588F827C}" type="presOf" srcId="{ABA3B978-C755-4827-92B4-895EFA85541C}" destId="{BD254276-A6C3-420B-824F-90D893370EB8}" srcOrd="0" destOrd="0" presId="urn:microsoft.com/office/officeart/2005/8/layout/cycle5"/>
    <dgm:cxn modelId="{AF45B6E7-CEC0-4EBA-ADAF-C646116E92CF}" srcId="{CCFB6D6A-360B-4512-8083-7634E036C9A3}" destId="{8914132F-990E-4381-ABBD-536AE225732D}" srcOrd="0" destOrd="0" parTransId="{E4D54659-1724-4A38-A737-FFC91AEC520F}" sibTransId="{BAC6CA42-BE74-46F1-87F7-BEAB6299FB44}"/>
    <dgm:cxn modelId="{B18D233B-B4B8-DC41-956E-DE084D1E8C1F}" type="presParOf" srcId="{1771BC44-A9A9-4BBA-972F-F40D8D181641}" destId="{01CD1B2D-367C-43A8-AEDF-2BC74BC0B6F8}" srcOrd="0" destOrd="0" presId="urn:microsoft.com/office/officeart/2005/8/layout/cycle5"/>
    <dgm:cxn modelId="{728C00B3-93EF-4D4D-BFF4-FE7D73EF7EE2}" type="presParOf" srcId="{1771BC44-A9A9-4BBA-972F-F40D8D181641}" destId="{8CB6C894-3ED7-4768-A7B0-5356C76C867C}" srcOrd="1" destOrd="0" presId="urn:microsoft.com/office/officeart/2005/8/layout/cycle5"/>
    <dgm:cxn modelId="{F373416A-C0AE-2C42-A915-EFD794307BAC}" type="presParOf" srcId="{1771BC44-A9A9-4BBA-972F-F40D8D181641}" destId="{F993AAEC-FFBD-4CB7-8B68-F2CEE3FD1FEA}" srcOrd="2" destOrd="0" presId="urn:microsoft.com/office/officeart/2005/8/layout/cycle5"/>
    <dgm:cxn modelId="{49F288FE-16D2-2544-A3A1-A35EBFEE63E2}" type="presParOf" srcId="{1771BC44-A9A9-4BBA-972F-F40D8D181641}" destId="{E0F29EAF-B680-4291-9392-47F84A6F6358}" srcOrd="3" destOrd="0" presId="urn:microsoft.com/office/officeart/2005/8/layout/cycle5"/>
    <dgm:cxn modelId="{CBB967AE-1AB7-6D43-B19B-5AF8E4B2C4D6}" type="presParOf" srcId="{1771BC44-A9A9-4BBA-972F-F40D8D181641}" destId="{46E36990-0558-4C24-BE19-5D1E1394E175}" srcOrd="4" destOrd="0" presId="urn:microsoft.com/office/officeart/2005/8/layout/cycle5"/>
    <dgm:cxn modelId="{3AAD686E-DACD-BA4B-B851-79588F4D1E6F}" type="presParOf" srcId="{1771BC44-A9A9-4BBA-972F-F40D8D181641}" destId="{8BFAC0D2-49B1-4CD8-93A8-4EE1BB8FCF56}" srcOrd="5" destOrd="0" presId="urn:microsoft.com/office/officeart/2005/8/layout/cycle5"/>
    <dgm:cxn modelId="{A657E231-9C57-CB4E-9418-CD8042107D66}" type="presParOf" srcId="{1771BC44-A9A9-4BBA-972F-F40D8D181641}" destId="{F1D4C465-E427-475D-AB74-210D34E0929C}" srcOrd="6" destOrd="0" presId="urn:microsoft.com/office/officeart/2005/8/layout/cycle5"/>
    <dgm:cxn modelId="{64ECF998-6442-D443-B229-E1F01CEC9632}" type="presParOf" srcId="{1771BC44-A9A9-4BBA-972F-F40D8D181641}" destId="{A1881FD6-4EFE-4251-A2C4-14BA55582875}" srcOrd="7" destOrd="0" presId="urn:microsoft.com/office/officeart/2005/8/layout/cycle5"/>
    <dgm:cxn modelId="{CF73DCA2-8CE3-8E48-B175-65EFC3E6F79C}" type="presParOf" srcId="{1771BC44-A9A9-4BBA-972F-F40D8D181641}" destId="{BD254276-A6C3-420B-824F-90D893370EB8}" srcOrd="8" destOrd="0" presId="urn:microsoft.com/office/officeart/2005/8/layout/cycle5"/>
    <dgm:cxn modelId="{BCA94F85-2161-4948-BD4E-641F33DDE2E4}" type="presParOf" srcId="{1771BC44-A9A9-4BBA-972F-F40D8D181641}" destId="{7C3F17CC-E3CA-4476-9714-BC1F4D4EBD21}" srcOrd="9" destOrd="0" presId="urn:microsoft.com/office/officeart/2005/8/layout/cycle5"/>
    <dgm:cxn modelId="{09366A28-6168-C249-AEA4-76378F1ABC8B}" type="presParOf" srcId="{1771BC44-A9A9-4BBA-972F-F40D8D181641}" destId="{813950BF-7AE6-4156-B2C8-97AD47D175E9}" srcOrd="10" destOrd="0" presId="urn:microsoft.com/office/officeart/2005/8/layout/cycle5"/>
    <dgm:cxn modelId="{5B402F15-25D1-9741-90A9-A8110E22016F}" type="presParOf" srcId="{1771BC44-A9A9-4BBA-972F-F40D8D181641}" destId="{878D7C96-3A98-4B4F-82E7-A923CD6FA91A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D1B2D-367C-43A8-AEDF-2BC74BC0B6F8}">
      <dsp:nvSpPr>
        <dsp:cNvPr id="0" name=""/>
        <dsp:cNvSpPr/>
      </dsp:nvSpPr>
      <dsp:spPr>
        <a:xfrm>
          <a:off x="2648436" y="601"/>
          <a:ext cx="1738144" cy="11297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Engagement bénévole</a:t>
          </a:r>
        </a:p>
      </dsp:txBody>
      <dsp:txXfrm>
        <a:off x="2703588" y="55753"/>
        <a:ext cx="1627840" cy="1019489"/>
      </dsp:txXfrm>
    </dsp:sp>
    <dsp:sp modelId="{F993AAEC-FFBD-4CB7-8B68-F2CEE3FD1FEA}">
      <dsp:nvSpPr>
        <dsp:cNvPr id="0" name=""/>
        <dsp:cNvSpPr/>
      </dsp:nvSpPr>
      <dsp:spPr>
        <a:xfrm>
          <a:off x="1651303" y="565498"/>
          <a:ext cx="3732411" cy="3732411"/>
        </a:xfrm>
        <a:custGeom>
          <a:avLst/>
          <a:gdLst/>
          <a:ahLst/>
          <a:cxnLst/>
          <a:rect l="0" t="0" r="0" b="0"/>
          <a:pathLst>
            <a:path>
              <a:moveTo>
                <a:pt x="2975116" y="365192"/>
              </a:moveTo>
              <a:arcTo wR="1866205" hR="1866205" stAng="18387362" swAng="163338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29EAF-B680-4291-9392-47F84A6F6358}">
      <dsp:nvSpPr>
        <dsp:cNvPr id="0" name=""/>
        <dsp:cNvSpPr/>
      </dsp:nvSpPr>
      <dsp:spPr>
        <a:xfrm>
          <a:off x="4514642" y="1866807"/>
          <a:ext cx="1738144" cy="11297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Développement de soft </a:t>
          </a:r>
          <a:r>
            <a:rPr lang="fr-FR" sz="1600" kern="1200" dirty="0" err="1"/>
            <a:t>skills</a:t>
          </a:r>
          <a:endParaRPr lang="fr-FR" sz="1600" kern="1200" dirty="0"/>
        </a:p>
      </dsp:txBody>
      <dsp:txXfrm>
        <a:off x="4569794" y="1921959"/>
        <a:ext cx="1627840" cy="1019489"/>
      </dsp:txXfrm>
    </dsp:sp>
    <dsp:sp modelId="{8BFAC0D2-49B1-4CD8-93A8-4EE1BB8FCF56}">
      <dsp:nvSpPr>
        <dsp:cNvPr id="0" name=""/>
        <dsp:cNvSpPr/>
      </dsp:nvSpPr>
      <dsp:spPr>
        <a:xfrm>
          <a:off x="1651303" y="565498"/>
          <a:ext cx="3732411" cy="3732411"/>
        </a:xfrm>
        <a:custGeom>
          <a:avLst/>
          <a:gdLst/>
          <a:ahLst/>
          <a:cxnLst/>
          <a:rect l="0" t="0" r="0" b="0"/>
          <a:pathLst>
            <a:path>
              <a:moveTo>
                <a:pt x="3538932" y="2693678"/>
              </a:moveTo>
              <a:arcTo wR="1866205" hR="1866205" stAng="1579256" swAng="163338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D4C465-E427-475D-AB74-210D34E0929C}">
      <dsp:nvSpPr>
        <dsp:cNvPr id="0" name=""/>
        <dsp:cNvSpPr/>
      </dsp:nvSpPr>
      <dsp:spPr>
        <a:xfrm>
          <a:off x="2648436" y="3733013"/>
          <a:ext cx="1738144" cy="11297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Recrutement / fidélisation de profils ++</a:t>
          </a:r>
        </a:p>
      </dsp:txBody>
      <dsp:txXfrm>
        <a:off x="2703588" y="3788165"/>
        <a:ext cx="1627840" cy="1019489"/>
      </dsp:txXfrm>
    </dsp:sp>
    <dsp:sp modelId="{BD254276-A6C3-420B-824F-90D893370EB8}">
      <dsp:nvSpPr>
        <dsp:cNvPr id="0" name=""/>
        <dsp:cNvSpPr/>
      </dsp:nvSpPr>
      <dsp:spPr>
        <a:xfrm>
          <a:off x="1651303" y="565498"/>
          <a:ext cx="3732411" cy="3732411"/>
        </a:xfrm>
        <a:custGeom>
          <a:avLst/>
          <a:gdLst/>
          <a:ahLst/>
          <a:cxnLst/>
          <a:rect l="0" t="0" r="0" b="0"/>
          <a:pathLst>
            <a:path>
              <a:moveTo>
                <a:pt x="757295" y="3367219"/>
              </a:moveTo>
              <a:arcTo wR="1866205" hR="1866205" stAng="7587362" swAng="163338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F17CC-E3CA-4476-9714-BC1F4D4EBD21}">
      <dsp:nvSpPr>
        <dsp:cNvPr id="0" name=""/>
        <dsp:cNvSpPr/>
      </dsp:nvSpPr>
      <dsp:spPr>
        <a:xfrm>
          <a:off x="782231" y="1866807"/>
          <a:ext cx="1738144" cy="11297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Innovation / performance de l’entreprise</a:t>
          </a:r>
        </a:p>
      </dsp:txBody>
      <dsp:txXfrm>
        <a:off x="837383" y="1921959"/>
        <a:ext cx="1627840" cy="1019489"/>
      </dsp:txXfrm>
    </dsp:sp>
    <dsp:sp modelId="{878D7C96-3A98-4B4F-82E7-A923CD6FA91A}">
      <dsp:nvSpPr>
        <dsp:cNvPr id="0" name=""/>
        <dsp:cNvSpPr/>
      </dsp:nvSpPr>
      <dsp:spPr>
        <a:xfrm>
          <a:off x="1651303" y="565498"/>
          <a:ext cx="3732411" cy="3732411"/>
        </a:xfrm>
        <a:custGeom>
          <a:avLst/>
          <a:gdLst/>
          <a:ahLst/>
          <a:cxnLst/>
          <a:rect l="0" t="0" r="0" b="0"/>
          <a:pathLst>
            <a:path>
              <a:moveTo>
                <a:pt x="193479" y="1038732"/>
              </a:moveTo>
              <a:arcTo wR="1866205" hR="1866205" stAng="12379256" swAng="163338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6276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</a:t>
            </a:r>
            <a:r>
              <a:rPr lang="fr-FR" baseline="0" dirty="0"/>
              <a:t> à tous et remerciements adressés à Philippe </a:t>
            </a:r>
            <a:r>
              <a:rPr lang="fr-FR" baseline="0" dirty="0" err="1"/>
              <a:t>Mazières</a:t>
            </a:r>
            <a:r>
              <a:rPr lang="fr-FR" baseline="0" dirty="0"/>
              <a:t> pour l’opportunité de présenter la JCE et son projet CRC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4393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suffit de lire ;-)</a:t>
            </a:r>
          </a:p>
        </p:txBody>
      </p:sp>
    </p:spTree>
    <p:extLst>
      <p:ext uri="{BB962C8B-B14F-4D97-AF65-F5344CB8AC3E}">
        <p14:creationId xmlns:p14="http://schemas.microsoft.com/office/powerpoint/2010/main" val="399880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309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05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baseline="0" dirty="0"/>
              <a:t>Mettre une photo de NICO !!</a:t>
            </a:r>
          </a:p>
          <a:p>
            <a:r>
              <a:rPr lang="fr-FR" dirty="0"/>
              <a:t>Présentation</a:t>
            </a:r>
            <a:r>
              <a:rPr lang="fr-FR" baseline="0" dirty="0"/>
              <a:t> rapide : nom, prénom, profession, membre de la JCE de Limoges depuis </a:t>
            </a:r>
            <a:r>
              <a:rPr lang="mr-IN" baseline="0" dirty="0"/>
              <a:t>…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8574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Mais aussi la thermographie aérienne, la Journée universelle des droits de l’enfant, les Cartes sonores, le BSF</a:t>
            </a:r>
            <a:r>
              <a:rPr lang="mr-IN" baseline="0" dirty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925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Thématique</a:t>
            </a:r>
            <a:r>
              <a:rPr lang="fr-FR" baseline="0" dirty="0"/>
              <a:t> </a:t>
            </a:r>
            <a:r>
              <a:rPr lang="fr-FR" dirty="0"/>
              <a:t>sur laquelle plus de 120 antennes</a:t>
            </a:r>
            <a:r>
              <a:rPr lang="fr-FR" baseline="0" dirty="0"/>
              <a:t> locales travaillent activement depuis 2017, montrant toute la force de notre réseau sur le territoire</a:t>
            </a: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sym typeface="Wingdings"/>
              </a:rPr>
              <a:t> Sujet d’actualité, qui impacte, fédère et intéresse au plus haut niveau (cf. rencontre avec Gabriel </a:t>
            </a:r>
            <a:r>
              <a:rPr lang="fr-FR" baseline="0" dirty="0" err="1">
                <a:sym typeface="Wingdings"/>
              </a:rPr>
              <a:t>Attal</a:t>
            </a:r>
            <a:r>
              <a:rPr lang="fr-FR" baseline="0" dirty="0">
                <a:sym typeface="Wingdings"/>
              </a:rPr>
              <a:t>, secrétaire d’état en charge de la vie associative, dans le cadre du Grand Débat)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878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Mettre</a:t>
            </a:r>
            <a:r>
              <a:rPr lang="fr-FR" b="1" baseline="0" dirty="0"/>
              <a:t> plutôt un extrait du CV citoyen de JULIEN !</a:t>
            </a:r>
          </a:p>
          <a:p>
            <a:r>
              <a:rPr lang="fr-FR" baseline="0" dirty="0"/>
              <a:t>1</a:t>
            </a:r>
            <a:r>
              <a:rPr lang="fr-FR" baseline="30000" dirty="0"/>
              <a:t>er</a:t>
            </a:r>
            <a:r>
              <a:rPr lang="fr-FR" baseline="0" dirty="0"/>
              <a:t> outil déployé par la JCEF, pour valoriser les compétences extraprofessionnelles dans le monde de l’entreprise, afin de se démarquer lors d’une recherche d’emploi</a:t>
            </a:r>
          </a:p>
          <a:p>
            <a:r>
              <a:rPr lang="fr-FR" baseline="0" dirty="0"/>
              <a:t>Objectif : Mettre en avant les compétences acquises dans le cadre de ses expériences bénévoles (soft </a:t>
            </a:r>
            <a:r>
              <a:rPr lang="fr-FR" baseline="0" dirty="0" err="1"/>
              <a:t>skills</a:t>
            </a:r>
            <a:r>
              <a:rPr lang="fr-FR" baseline="0" dirty="0"/>
              <a:t>/savoir-être), comme valeur ajoutée complémentaire des compétences acquises dans le cadre d’un cursus scolaire et par l’expérience professionnelle </a:t>
            </a:r>
          </a:p>
        </p:txBody>
      </p:sp>
    </p:spTree>
    <p:extLst>
      <p:ext uri="{BB962C8B-B14F-4D97-AF65-F5344CB8AC3E}">
        <p14:creationId xmlns:p14="http://schemas.microsoft.com/office/powerpoint/2010/main" val="50664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=</a:t>
            </a:r>
            <a:r>
              <a:rPr lang="fr-FR" baseline="0" dirty="0"/>
              <a:t> 2</a:t>
            </a:r>
            <a:r>
              <a:rPr lang="fr-FR" baseline="30000" dirty="0"/>
              <a:t>ème</a:t>
            </a:r>
            <a:r>
              <a:rPr lang="fr-FR" baseline="0" dirty="0"/>
              <a:t> outil déployé par la JCEF, « pendant » du CV citoyen mais cette fois du côté du recruteur, de l’employeur, qui souhaite :</a:t>
            </a:r>
          </a:p>
          <a:p>
            <a:pPr marL="171450" indent="-171450">
              <a:buFont typeface="Arial"/>
              <a:buChar char="•"/>
            </a:pPr>
            <a:r>
              <a:rPr lang="fr-FR" baseline="0" dirty="0"/>
              <a:t>Optimiser ses modes de recrutement</a:t>
            </a:r>
          </a:p>
          <a:p>
            <a:pPr marL="171450" indent="-171450">
              <a:buFont typeface="Arial"/>
              <a:buChar char="•"/>
            </a:pPr>
            <a:r>
              <a:rPr lang="fr-FR" baseline="0" dirty="0"/>
              <a:t>Maximiser le potentiel de ses équipes</a:t>
            </a:r>
          </a:p>
          <a:p>
            <a:pPr marL="171450" indent="-171450">
              <a:buFont typeface="Arial"/>
              <a:buChar char="•"/>
            </a:pPr>
            <a:r>
              <a:rPr lang="fr-FR" baseline="0" dirty="0"/>
              <a:t>S’engager dans une démarche RSE forte (responsabilité sociétale d’entreprise) </a:t>
            </a:r>
          </a:p>
          <a:p>
            <a:pPr marL="171450" indent="-171450">
              <a:buFont typeface="Arial"/>
              <a:buChar char="•"/>
            </a:pPr>
            <a:r>
              <a:rPr lang="fr-FR" baseline="0" dirty="0"/>
              <a:t>Redonner du sens au travail en entreprise</a:t>
            </a:r>
          </a:p>
        </p:txBody>
      </p:sp>
    </p:spTree>
    <p:extLst>
      <p:ext uri="{BB962C8B-B14F-4D97-AF65-F5344CB8AC3E}">
        <p14:creationId xmlns:p14="http://schemas.microsoft.com/office/powerpoint/2010/main" val="203732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Quelques explications en images</a:t>
            </a:r>
            <a:r>
              <a:rPr lang="mr-IN" dirty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05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niveau national : Charte rédigée</a:t>
            </a:r>
            <a:r>
              <a:rPr lang="fr-FR" baseline="0" dirty="0"/>
              <a:t> avec le concours de l’Union nationale des missions locales </a:t>
            </a:r>
          </a:p>
          <a:p>
            <a:r>
              <a:rPr lang="fr-FR" baseline="0" dirty="0"/>
              <a:t>+ 1</a:t>
            </a:r>
            <a:r>
              <a:rPr lang="fr-FR" baseline="30000" dirty="0"/>
              <a:t>er</a:t>
            </a:r>
            <a:r>
              <a:rPr lang="fr-FR" baseline="0" dirty="0"/>
              <a:t> signataire : l’Union des Employeurs de l’économie sociale et solidaire</a:t>
            </a:r>
          </a:p>
          <a:p>
            <a:r>
              <a:rPr lang="fr-FR" baseline="0" dirty="0"/>
              <a:t>Et en région : soutien de la Nouvelle-Aquitaine à travers l’ADI </a:t>
            </a:r>
            <a:r>
              <a:rPr lang="fr-FR" baseline="0" dirty="0">
                <a:sym typeface="Wingdings"/>
              </a:rPr>
              <a:t> JCE : ambassadeur de l’innovation, et CRC : outil intégré au programme « </a:t>
            </a:r>
            <a:r>
              <a:rPr lang="fr-FR" baseline="0" dirty="0" err="1">
                <a:sym typeface="Wingdings"/>
              </a:rPr>
              <a:t>Innov</a:t>
            </a:r>
            <a:r>
              <a:rPr lang="fr-FR" baseline="0" dirty="0">
                <a:sym typeface="Wingdings"/>
              </a:rPr>
              <a:t> Nouvelle-Aquitaine »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35022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Idée</a:t>
            </a:r>
            <a:r>
              <a:rPr lang="fr-FR" b="1" baseline="0" dirty="0"/>
              <a:t> de « cercle vertueux » </a:t>
            </a:r>
            <a:r>
              <a:rPr lang="fr-FR" baseline="0" dirty="0"/>
              <a:t>: l’engagement bénévole permet de développer des soft </a:t>
            </a:r>
            <a:r>
              <a:rPr lang="fr-FR" baseline="0" dirty="0" err="1"/>
              <a:t>skills</a:t>
            </a:r>
            <a:r>
              <a:rPr lang="fr-FR" baseline="0" dirty="0"/>
              <a:t>, que l’on valoriser dans le cadre du CV citoyen </a:t>
            </a:r>
          </a:p>
          <a:p>
            <a:pPr marL="171450" indent="-171450">
              <a:buFont typeface="Wingdings" charset="0"/>
              <a:buChar char="à"/>
            </a:pPr>
            <a:r>
              <a:rPr lang="fr-FR" baseline="0" dirty="0">
                <a:sym typeface="Wingdings"/>
              </a:rPr>
              <a:t>l’employeur peut attirer, recruter et fidéliser des profils « atypiques », différents, des potentiels forts, au-delà d’un diplôme </a:t>
            </a:r>
          </a:p>
          <a:p>
            <a:pPr marL="171450" indent="-171450">
              <a:buFont typeface="Wingdings" charset="0"/>
              <a:buChar char="à"/>
            </a:pPr>
            <a:r>
              <a:rPr lang="fr-FR" baseline="0" dirty="0">
                <a:sym typeface="Wingdings"/>
              </a:rPr>
              <a:t>Ils seront source d’innovation et de performance par l’entreprise de part leur ouverture d’esprit, leur expérience terrain, etc. </a:t>
            </a:r>
          </a:p>
          <a:p>
            <a:pPr marL="171450" indent="-171450">
              <a:buFont typeface="Wingdings" charset="0"/>
              <a:buChar char="à"/>
            </a:pPr>
            <a:r>
              <a:rPr lang="fr-FR" baseline="0" dirty="0">
                <a:sym typeface="Wingdings"/>
              </a:rPr>
              <a:t>l’employeur a tout intérêt à valoriser et encourager l’engagement citoyen de ses salariés, pour être plus attractif pour ces profils </a:t>
            </a:r>
          </a:p>
          <a:p>
            <a:pPr marL="171450" indent="-171450">
              <a:buFont typeface="Wingdings" charset="0"/>
              <a:buChar char="à"/>
            </a:pPr>
            <a:r>
              <a:rPr lang="fr-FR" baseline="0" dirty="0">
                <a:sym typeface="Wingdings"/>
              </a:rPr>
              <a:t>et on reprend le cycle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87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tré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PT-fonds43-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15875"/>
            <a:ext cx="9144000" cy="6858000"/>
          </a:xfrm>
          <a:prstGeom prst="rect">
            <a:avLst/>
          </a:prstGeom>
        </p:spPr>
      </p:pic>
      <p:pic>
        <p:nvPicPr>
          <p:cNvPr id="9" name="Image 8" descr="JCIF-logo-lign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9" y="173789"/>
            <a:ext cx="6747446" cy="1112981"/>
          </a:xfrm>
          <a:prstGeom prst="rect">
            <a:avLst/>
          </a:prstGeom>
        </p:spPr>
      </p:pic>
      <p:sp>
        <p:nvSpPr>
          <p:cNvPr id="13" name="Shape 13"/>
          <p:cNvSpPr>
            <a:spLocks noGrp="1"/>
          </p:cNvSpPr>
          <p:nvPr>
            <p:ph type="body" sz="half" idx="13"/>
          </p:nvPr>
        </p:nvSpPr>
        <p:spPr>
          <a:xfrm>
            <a:off x="2401891" y="1768657"/>
            <a:ext cx="4340218" cy="37628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FuturaHandwritten"/>
                <a:ea typeface="FuturaHandwritten"/>
                <a:cs typeface="FuturaHandwritten"/>
                <a:sym typeface="FuturaHandwritten"/>
              </a:defRPr>
            </a:lvl1pPr>
          </a:lstStyle>
          <a:p>
            <a: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2800" cap="all"/>
            </a:lvl1pPr>
          </a:lstStyle>
          <a:p>
            <a:r>
              <a:t>Texte du titre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Texte niveau 1</a:t>
            </a:r>
          </a:p>
          <a:p>
            <a:pPr marL="317500" indent="-317500">
              <a:spcBef>
                <a:spcPts val="400"/>
              </a:spcBef>
              <a:buChar char="–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Texte niveau 2</a:t>
            </a:r>
          </a:p>
          <a:p>
            <a:pPr marL="742950" lvl="1" indent="-285750">
              <a:spcBef>
                <a:spcPts val="400"/>
              </a:spcBef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Texte niveau 3</a:t>
            </a:r>
          </a:p>
          <a:p>
            <a:pPr marL="1240971" lvl="2" indent="-326571">
              <a:spcBef>
                <a:spcPts val="400"/>
              </a:spcBef>
              <a:buChar char="–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Texte niveau 4</a:t>
            </a:r>
          </a:p>
          <a:p>
            <a:pPr marL="1698171" lvl="3" indent="-326571">
              <a:spcBef>
                <a:spcPts val="400"/>
              </a:spcBef>
              <a:buChar char="»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body" sz="quarter" idx="13"/>
          </p:nvPr>
        </p:nvSpPr>
        <p:spPr>
          <a:xfrm>
            <a:off x="811531" y="381000"/>
            <a:ext cx="7886701" cy="8461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381417">
              <a:lnSpc>
                <a:spcPct val="150000"/>
              </a:lnSpc>
              <a:buSzTx/>
              <a:buNone/>
              <a:defRPr sz="3600">
                <a:solidFill>
                  <a:srgbClr val="C99E5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Titre 2 speakers</a:t>
            </a:r>
          </a:p>
        </p:txBody>
      </p:sp>
      <p:sp>
        <p:nvSpPr>
          <p:cNvPr id="206" name="Shape 206"/>
          <p:cNvSpPr>
            <a:spLocks noGrp="1"/>
          </p:cNvSpPr>
          <p:nvPr>
            <p:ph type="pic" sz="quarter" idx="14"/>
          </p:nvPr>
        </p:nvSpPr>
        <p:spPr>
          <a:xfrm>
            <a:off x="1593836" y="1667266"/>
            <a:ext cx="2682876" cy="32186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pic" sz="quarter" idx="15"/>
          </p:nvPr>
        </p:nvSpPr>
        <p:spPr>
          <a:xfrm>
            <a:off x="4867288" y="1667351"/>
            <a:ext cx="2682876" cy="32186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6"/>
          </p:nvPr>
        </p:nvSpPr>
        <p:spPr>
          <a:xfrm>
            <a:off x="347105" y="4889992"/>
            <a:ext cx="5176341" cy="534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42283">
              <a:lnSpc>
                <a:spcPct val="100000"/>
              </a:lnSpc>
              <a:buSzTx/>
              <a:buNone/>
              <a:defRPr sz="2000">
                <a:solidFill>
                  <a:srgbClr val="C99E5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Texte niveau 1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7"/>
          </p:nvPr>
        </p:nvSpPr>
        <p:spPr>
          <a:xfrm>
            <a:off x="4153698" y="4889992"/>
            <a:ext cx="4110057" cy="534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42283">
              <a:lnSpc>
                <a:spcPct val="100000"/>
              </a:lnSpc>
              <a:buSzTx/>
              <a:buNone/>
              <a:defRPr sz="2000">
                <a:solidFill>
                  <a:srgbClr val="C99E5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Texte niveau 1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8"/>
          </p:nvPr>
        </p:nvSpPr>
        <p:spPr>
          <a:xfrm>
            <a:off x="3620556" y="5359384"/>
            <a:ext cx="5176341" cy="534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42283">
              <a:lnSpc>
                <a:spcPct val="100000"/>
              </a:lnSpc>
              <a:spcBef>
                <a:spcPts val="2400"/>
              </a:spcBef>
              <a:buSzTx/>
              <a:buNone/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Texte niveau 2</a:t>
            </a:r>
          </a:p>
        </p:txBody>
      </p:sp>
      <p:sp>
        <p:nvSpPr>
          <p:cNvPr id="211" name="Shape 211"/>
          <p:cNvSpPr/>
          <p:nvPr/>
        </p:nvSpPr>
        <p:spPr>
          <a:xfrm>
            <a:off x="347105" y="5359384"/>
            <a:ext cx="5176341" cy="534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2400"/>
              </a:spcBef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Texte niveau 2</a:t>
            </a:r>
          </a:p>
        </p:txBody>
      </p:sp>
    </p:spTree>
    <p:extLst>
      <p:ext uri="{BB962C8B-B14F-4D97-AF65-F5344CB8AC3E}">
        <p14:creationId xmlns:p14="http://schemas.microsoft.com/office/powerpoint/2010/main" val="29746528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PT-fonds43-1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" y="0"/>
            <a:ext cx="9144000" cy="6858000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80298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7" name="Image 6" descr="JCIF-logo-ligne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17" y="6293935"/>
            <a:ext cx="3419646" cy="564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6" r:id="rId3"/>
    <p:sldLayoutId id="2147483669" r:id="rId4"/>
  </p:sldLayoutIdLst>
  <p:transition spd="med"/>
  <p:txStyles>
    <p:title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D1A157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elissa.boutineau@jcef.asso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Charte du recruteur citoyen</a:t>
            </a:r>
          </a:p>
          <a:p>
            <a:r>
              <a:rPr lang="fr-FR" sz="1600" dirty="0"/>
              <a:t> </a:t>
            </a:r>
          </a:p>
          <a:p>
            <a:r>
              <a:rPr lang="fr-FR" sz="2800" dirty="0"/>
              <a:t>Engagement bénévole</a:t>
            </a:r>
            <a:br>
              <a:rPr lang="fr-FR" sz="2800" dirty="0"/>
            </a:br>
            <a:r>
              <a:rPr lang="fr-FR" sz="2800" dirty="0"/>
              <a:t>et Performance en entreprise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Un « deal gagnant-gagnant »</a:t>
            </a:r>
          </a:p>
        </p:txBody>
      </p:sp>
      <p:pic>
        <p:nvPicPr>
          <p:cNvPr id="3" name="Picture 2" descr="C:\Users\009105\AppData\Local\Temp\11\logo CR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478614" cy="151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077968062"/>
              </p:ext>
            </p:extLst>
          </p:nvPr>
        </p:nvGraphicFramePr>
        <p:xfrm>
          <a:off x="1305236" y="1046484"/>
          <a:ext cx="7035018" cy="486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1100091" y="1691606"/>
            <a:ext cx="194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r-FR" sz="2000" b="1" dirty="0"/>
              <a:t>Valorisation et encouragement </a:t>
            </a:r>
          </a:p>
        </p:txBody>
      </p:sp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6516688" y="4625975"/>
            <a:ext cx="1943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r-FR" sz="2000" b="1" dirty="0"/>
              <a:t>CV Citoyen vs politique RSE</a:t>
            </a:r>
          </a:p>
        </p:txBody>
      </p:sp>
    </p:spTree>
    <p:extLst>
      <p:ext uri="{BB962C8B-B14F-4D97-AF65-F5344CB8AC3E}">
        <p14:creationId xmlns:p14="http://schemas.microsoft.com/office/powerpoint/2010/main" val="38627662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Notre ambition</a:t>
            </a:r>
          </a:p>
        </p:txBody>
      </p:sp>
      <p:pic>
        <p:nvPicPr>
          <p:cNvPr id="3" name="Picture 2" descr="C:\Users\009105\AppData\Local\Temp\11\logo CR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478614" cy="151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0909" y="1601975"/>
            <a:ext cx="8195939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fr-FR" sz="1200" dirty="0"/>
          </a:p>
          <a:p>
            <a:pPr marL="285750" indent="-285750">
              <a:buFont typeface="Arial"/>
              <a:buChar char="•"/>
            </a:pPr>
            <a:r>
              <a:rPr lang="fr-FR" sz="2400" b="1" dirty="0"/>
              <a:t>100 signataires sur le territoire de l’ex-Limousin </a:t>
            </a:r>
            <a:r>
              <a:rPr lang="fr-FR" sz="2400" dirty="0"/>
              <a:t>d’ici la fin d’année 2019 </a:t>
            </a:r>
          </a:p>
          <a:p>
            <a:r>
              <a:rPr lang="fr-FR" sz="2400" dirty="0"/>
              <a:t>		</a:t>
            </a:r>
            <a:r>
              <a:rPr lang="fr-FR" sz="2200" dirty="0"/>
              <a:t>Tous types (structures publiques et privées)</a:t>
            </a:r>
          </a:p>
          <a:p>
            <a:pPr marL="893763" lvl="4" indent="0"/>
            <a:r>
              <a:rPr lang="fr-FR" sz="2200" dirty="0"/>
              <a:t>Toutes tailles (TPE/PME, ETI, grands groupes)</a:t>
            </a:r>
          </a:p>
          <a:p>
            <a:pPr marL="893763" lvl="4" indent="0"/>
            <a:r>
              <a:rPr lang="fr-FR" sz="2200" dirty="0"/>
              <a:t>Tous secteurs (artisanat, commerce, industrie, services</a:t>
            </a:r>
            <a:r>
              <a:rPr lang="mr-IN" sz="2200" dirty="0"/>
              <a:t>…</a:t>
            </a:r>
            <a:r>
              <a:rPr lang="fr-FR" sz="2200" dirty="0"/>
              <a:t>)</a:t>
            </a:r>
            <a:endParaRPr lang="fr-FR" sz="2400" b="1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sz="2400" b="1" dirty="0"/>
              <a:t>1 soirée sur le thème </a:t>
            </a:r>
            <a:r>
              <a:rPr lang="fr-FR" sz="2400" b="1" i="1" dirty="0"/>
              <a:t>« Le bénévolat, une compétence pour votre entreprise </a:t>
            </a:r>
            <a:r>
              <a:rPr lang="fr-FR" sz="2400" i="1" dirty="0"/>
              <a:t>»</a:t>
            </a:r>
            <a:r>
              <a:rPr lang="fr-FR" sz="2400" dirty="0"/>
              <a:t>, avec le soutien de l’ADI et de la CCI 87 :</a:t>
            </a:r>
          </a:p>
          <a:p>
            <a:pPr marL="893763" lvl="4" indent="0"/>
            <a:r>
              <a:rPr lang="fr-FR" sz="2200" dirty="0"/>
              <a:t>Un </a:t>
            </a:r>
            <a:r>
              <a:rPr lang="fr-FR" sz="2200" dirty="0" err="1"/>
              <a:t>keynote</a:t>
            </a:r>
            <a:r>
              <a:rPr lang="fr-FR" sz="2200" dirty="0"/>
              <a:t> inspirant</a:t>
            </a:r>
          </a:p>
          <a:p>
            <a:pPr marL="893763" lvl="4" indent="0"/>
            <a:r>
              <a:rPr lang="fr-FR" sz="2200" dirty="0"/>
              <a:t>Une table ronde avec des entrepreneurs engagés</a:t>
            </a:r>
          </a:p>
          <a:p>
            <a:pPr marL="893763" lvl="4" indent="0"/>
            <a:r>
              <a:rPr lang="fr-FR" sz="2200" dirty="0"/>
              <a:t>Un cocktail networking </a:t>
            </a:r>
          </a:p>
          <a:p>
            <a:pPr marL="552450" lvl="4" indent="0"/>
            <a:endParaRPr lang="fr-FR" sz="2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280577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683CA-7DE6-41BC-B796-C63BF759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travaux déjà entames en Nouvelle-AQUITAINE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5B3EFE-9B1C-49AC-ACEA-EAC33E6A67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61642"/>
            <a:ext cx="8229600" cy="509286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u="sng" dirty="0"/>
              <a:t>Agen :</a:t>
            </a:r>
            <a:r>
              <a:rPr lang="fr-FR" dirty="0"/>
              <a:t> </a:t>
            </a:r>
          </a:p>
          <a:p>
            <a:pPr algn="just"/>
            <a:r>
              <a:rPr lang="fr-FR" u="sng" dirty="0"/>
              <a:t>Angoulême-Cognac :</a:t>
            </a:r>
            <a:r>
              <a:rPr lang="fr-FR" dirty="0"/>
              <a:t> CRC en cours de déploiement</a:t>
            </a:r>
          </a:p>
          <a:p>
            <a:pPr algn="just"/>
            <a:r>
              <a:rPr lang="fr-FR" u="sng" dirty="0"/>
              <a:t>Bergerac :</a:t>
            </a:r>
            <a:r>
              <a:rPr lang="fr-FR" dirty="0"/>
              <a:t> 2 Ateliers CV Citoyen (200 jeunes et 20 associations) et 2 CRC (via 2 Clusters - 200 entreprises)</a:t>
            </a:r>
          </a:p>
          <a:p>
            <a:pPr algn="just"/>
            <a:r>
              <a:rPr lang="fr-FR" u="sng" dirty="0"/>
              <a:t>Bordeaux :</a:t>
            </a:r>
            <a:r>
              <a:rPr lang="fr-FR" dirty="0"/>
              <a:t> </a:t>
            </a:r>
          </a:p>
          <a:p>
            <a:pPr algn="just"/>
            <a:r>
              <a:rPr lang="fr-FR" u="sng" dirty="0"/>
              <a:t>La Rochelle : </a:t>
            </a:r>
            <a:r>
              <a:rPr lang="fr-FR" dirty="0"/>
              <a:t>2 CRC et 10 Ateliers CV Citoyen</a:t>
            </a:r>
          </a:p>
          <a:p>
            <a:pPr algn="just"/>
            <a:r>
              <a:rPr lang="fr-FR" u="sng" dirty="0"/>
              <a:t>Limoges :</a:t>
            </a:r>
            <a:r>
              <a:rPr lang="fr-FR" dirty="0"/>
              <a:t> 2 CRC et 2 Ateliers CV Citoyen</a:t>
            </a:r>
          </a:p>
          <a:p>
            <a:pPr algn="just"/>
            <a:r>
              <a:rPr lang="fr-FR" u="sng" dirty="0"/>
              <a:t>Niort :</a:t>
            </a:r>
            <a:r>
              <a:rPr lang="fr-FR" dirty="0"/>
              <a:t> Pas de projet</a:t>
            </a:r>
          </a:p>
          <a:p>
            <a:pPr algn="just"/>
            <a:r>
              <a:rPr lang="fr-FR" u="sng" dirty="0"/>
              <a:t>Ouest-Landes :</a:t>
            </a:r>
            <a:r>
              <a:rPr lang="fr-FR" dirty="0"/>
              <a:t> (Dax) Atelier CV Citoyen et CRC en cours</a:t>
            </a:r>
          </a:p>
          <a:p>
            <a:pPr algn="just"/>
            <a:r>
              <a:rPr lang="fr-FR" u="sng" dirty="0"/>
              <a:t>Pays Basque :</a:t>
            </a:r>
            <a:r>
              <a:rPr lang="fr-FR" dirty="0"/>
              <a:t> </a:t>
            </a:r>
          </a:p>
          <a:p>
            <a:pPr algn="just"/>
            <a:r>
              <a:rPr lang="fr-FR" u="sng" dirty="0"/>
              <a:t>Parthenay:</a:t>
            </a:r>
            <a:r>
              <a:rPr lang="fr-FR" dirty="0"/>
              <a:t> Pas de projet</a:t>
            </a:r>
          </a:p>
          <a:p>
            <a:pPr algn="just"/>
            <a:r>
              <a:rPr lang="fr-FR" u="sng" dirty="0"/>
              <a:t>Poitiers :</a:t>
            </a:r>
            <a:r>
              <a:rPr lang="fr-FR" dirty="0"/>
              <a:t> 4 Ateliers CV Citoyen</a:t>
            </a:r>
          </a:p>
          <a:p>
            <a:pPr algn="just"/>
            <a:r>
              <a:rPr lang="fr-FR" u="sng" dirty="0"/>
              <a:t>Rochefort :</a:t>
            </a:r>
            <a:r>
              <a:rPr lang="fr-FR" dirty="0"/>
              <a:t> Atelier CV Citoyen en cours</a:t>
            </a:r>
          </a:p>
        </p:txBody>
      </p:sp>
    </p:spTree>
    <p:extLst>
      <p:ext uri="{BB962C8B-B14F-4D97-AF65-F5344CB8AC3E}">
        <p14:creationId xmlns:p14="http://schemas.microsoft.com/office/powerpoint/2010/main" val="36301166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3267" y="1502796"/>
            <a:ext cx="7893391" cy="35143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C3C3DBD-0E73-4E9A-BC63-A7FF63837888}"/>
              </a:ext>
            </a:extLst>
          </p:cNvPr>
          <p:cNvSpPr txBox="1">
            <a:spLocks/>
          </p:cNvSpPr>
          <p:nvPr/>
        </p:nvSpPr>
        <p:spPr>
          <a:xfrm>
            <a:off x="784188" y="2459764"/>
            <a:ext cx="7592470" cy="1458344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fr-FR" dirty="0"/>
              <a:t>	</a:t>
            </a:r>
            <a:r>
              <a:rPr lang="fr-FR" sz="4400" dirty="0">
                <a:solidFill>
                  <a:srgbClr val="FFFFFF"/>
                </a:solidFill>
              </a:rPr>
              <a:t>Merci de votre écoute !</a:t>
            </a:r>
          </a:p>
        </p:txBody>
      </p:sp>
      <p:sp>
        <p:nvSpPr>
          <p:cNvPr id="6" name="Shape 320"/>
          <p:cNvSpPr/>
          <p:nvPr/>
        </p:nvSpPr>
        <p:spPr>
          <a:xfrm>
            <a:off x="0" y="3188936"/>
            <a:ext cx="91459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99E55"/>
                </a:solidFill>
                <a:latin typeface="FuturaHandwritten"/>
                <a:ea typeface="FuturaHandwritten"/>
                <a:cs typeface="FuturaHandwritten"/>
                <a:sym typeface="FuturaHandwritten"/>
              </a:defRPr>
            </a:lvl1pPr>
          </a:lstStyle>
          <a:p>
            <a:r>
              <a:rPr sz="3200" i="1" dirty="0">
                <a:solidFill>
                  <a:schemeClr val="bg1"/>
                </a:solidFill>
                <a:latin typeface="+mj-lt"/>
              </a:rPr>
              <a:t>#</a:t>
            </a:r>
            <a:r>
              <a:rPr lang="fr-FR" sz="3200" i="1" dirty="0">
                <a:solidFill>
                  <a:schemeClr val="bg1"/>
                </a:solidFill>
                <a:latin typeface="+mj-lt"/>
              </a:rPr>
              <a:t>I</a:t>
            </a:r>
            <a:r>
              <a:rPr sz="3200" i="1" dirty="0">
                <a:solidFill>
                  <a:schemeClr val="bg1"/>
                </a:solidFill>
                <a:latin typeface="+mj-lt"/>
              </a:rPr>
              <a:t>ncub</a:t>
            </a:r>
            <a:r>
              <a:rPr lang="fr-FR" sz="3200" i="1" dirty="0">
                <a:solidFill>
                  <a:schemeClr val="bg1"/>
                </a:solidFill>
                <a:latin typeface="+mj-lt"/>
              </a:rPr>
              <a:t>er ensemble un futur durable </a:t>
            </a:r>
            <a:endParaRPr sz="3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9901" y="5017128"/>
            <a:ext cx="385691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Pour plus d’infos</a:t>
            </a:r>
            <a:r>
              <a:rPr kumimoji="0" lang="fr-F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: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Mélissa BOUTINEAU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hlinkClick r:id="rId4"/>
              </a:rPr>
              <a:t>Melissa.boutineau@jcef.asso.fr</a:t>
            </a:r>
            <a:r>
              <a:rPr lang="fr-FR" dirty="0"/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06.77.43.44.37</a:t>
            </a:r>
          </a:p>
        </p:txBody>
      </p:sp>
    </p:spTree>
    <p:extLst>
      <p:ext uri="{BB962C8B-B14F-4D97-AF65-F5344CB8AC3E}">
        <p14:creationId xmlns:p14="http://schemas.microsoft.com/office/powerpoint/2010/main" val="6447836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11531" y="202660"/>
            <a:ext cx="7886701" cy="84616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dirty="0">
                <a:latin typeface="Helvetica Neue LT Std 37 Thin Condensed"/>
              </a:rPr>
              <a:t>Bonjour à tous !</a:t>
            </a:r>
            <a:endParaRPr dirty="0">
              <a:latin typeface="Helvetica Neue LT Std 37 Thin Condensed"/>
            </a:endParaRPr>
          </a:p>
        </p:txBody>
      </p:sp>
      <p:pic>
        <p:nvPicPr>
          <p:cNvPr id="348" name="PlaceholderImage.pn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/>
          </a:blip>
          <a:srcRect l="8322" r="8322"/>
          <a:stretch>
            <a:fillRect/>
          </a:stretch>
        </p:blipFill>
        <p:spPr>
          <a:xfrm>
            <a:off x="3035702" y="1436688"/>
            <a:ext cx="2878138" cy="345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2209543" y="5164161"/>
            <a:ext cx="1641273" cy="73353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4228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FuturaHandwritten"/>
              <a:ea typeface="FuturaHandwritten"/>
              <a:cs typeface="FuturaHandwritten"/>
              <a:sym typeface="FuturaHandwritten"/>
            </a:endParaRPr>
          </a:p>
        </p:txBody>
      </p:sp>
      <p:pic>
        <p:nvPicPr>
          <p:cNvPr id="13" name="image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478220">
            <a:off x="416509" y="28188"/>
            <a:ext cx="1102437" cy="268681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/>
          <p:cNvSpPr txBox="1"/>
          <p:nvPr/>
        </p:nvSpPr>
        <p:spPr>
          <a:xfrm>
            <a:off x="3538609" y="4076840"/>
            <a:ext cx="19501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4228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T Std 37 Thin Condensed"/>
                <a:sym typeface="Helvetica Neue Medium"/>
              </a:rPr>
              <a:t>Mélissa BOUTINEAU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4414" y="5512085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064" y="5327420"/>
            <a:ext cx="1486193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6" name="Picture 2" descr="RÃ©sultat de recherche d'images pour &quot;melissa Boutineau&quot;">
            <a:extLst>
              <a:ext uri="{FF2B5EF4-FFF2-40B4-BE49-F238E27FC236}">
                <a16:creationId xmlns:a16="http://schemas.microsoft.com/office/drawing/2014/main" id="{81C450A7-9A4B-4A3A-85A5-DFFBDE543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85" y="1777231"/>
            <a:ext cx="1653645" cy="22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474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La JCE, c’est quoi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0909" y="940661"/>
            <a:ext cx="8195939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2400" b="1" dirty="0">
                <a:solidFill>
                  <a:srgbClr val="008000"/>
                </a:solidFill>
              </a:rPr>
              <a:t>Un incubateur de leaders citoyens :</a:t>
            </a:r>
          </a:p>
          <a:p>
            <a:endParaRPr lang="fr-FR" sz="1200" dirty="0">
              <a:solidFill>
                <a:srgbClr val="E46C0A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/>
              <a:t>association de 2000 membres en France </a:t>
            </a:r>
          </a:p>
          <a:p>
            <a:r>
              <a:rPr lang="fr-FR" sz="2400" dirty="0"/>
              <a:t>    (métropole et outre mer)</a:t>
            </a:r>
          </a:p>
          <a:p>
            <a:pPr marL="285750" indent="-285750">
              <a:buFont typeface="Arial"/>
              <a:buChar char="•"/>
            </a:pPr>
            <a:endParaRPr lang="fr-FR" sz="1200" dirty="0"/>
          </a:p>
          <a:p>
            <a:pPr marL="285750" indent="-285750">
              <a:buFont typeface="Arial"/>
              <a:buChar char="•"/>
            </a:pPr>
            <a:r>
              <a:rPr lang="fr-FR" sz="2400" dirty="0"/>
              <a:t>reconnue d’utilité publique depuis 1976</a:t>
            </a:r>
          </a:p>
          <a:p>
            <a:endParaRPr lang="fr-FR" sz="1200" dirty="0"/>
          </a:p>
          <a:p>
            <a:pPr marL="285750" indent="-285750">
              <a:buFont typeface="Arial"/>
              <a:buChar char="•"/>
            </a:pPr>
            <a:r>
              <a:rPr lang="fr-FR" sz="2400" dirty="0"/>
              <a:t>qui forme des jeunes de 18 à 40 ans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pour qu’ils entreprennent collectivement, au service de l’intérêt général</a:t>
            </a:r>
          </a:p>
          <a:p>
            <a:pPr marL="285750" indent="-285750">
              <a:buFont typeface="Arial"/>
              <a:buChar char="•"/>
            </a:pPr>
            <a:endParaRPr lang="fr-FR" sz="1200" dirty="0"/>
          </a:p>
          <a:p>
            <a:pPr marL="285750" indent="-285750">
              <a:buFont typeface="Arial"/>
              <a:buChar char="•"/>
            </a:pPr>
            <a:r>
              <a:rPr lang="fr-FR" sz="2400" dirty="0"/>
              <a:t>en créant des projets sur le terrain. Ex :</a:t>
            </a:r>
          </a:p>
        </p:txBody>
      </p:sp>
      <p:pic>
        <p:nvPicPr>
          <p:cNvPr id="10" name="Image 9" descr="arton39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04" y="4742583"/>
            <a:ext cx="1087511" cy="14790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770" y="4726311"/>
            <a:ext cx="1236994" cy="14790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41" y="4742583"/>
            <a:ext cx="1531007" cy="15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294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A7E40-B2D2-4677-8D85-25250A61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Nouvelle-Aquitaine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BF14F3-1249-42FC-B96F-2A742507AAA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6AC882-3187-4BCE-9D50-B764666E0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0" t="26828" r="20127" b="19322"/>
          <a:stretch/>
        </p:blipFill>
        <p:spPr>
          <a:xfrm>
            <a:off x="346308" y="1600200"/>
            <a:ext cx="8451383" cy="4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32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Thème national pluriannuel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17098" y="1198566"/>
            <a:ext cx="664220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L’insertion économique et citoyenne de la jeunesse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200" dirty="0"/>
          </a:p>
          <a:p>
            <a:pPr algn="ctr"/>
            <a:endParaRPr lang="fr-FR" sz="1400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775127" y="1852715"/>
            <a:ext cx="75854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/>
              <a:t>« Notre réflexion porte sur la </a:t>
            </a:r>
            <a:r>
              <a:rPr lang="fr-FR" b="1" i="1" dirty="0">
                <a:solidFill>
                  <a:srgbClr val="50A4D7"/>
                </a:solidFill>
              </a:rPr>
              <a:t>promotion de l’engagement bénévole, vecteur d’insertion économique et citoyenne de la jeunesse mais également de performance et d’innovation pour l’entreprise</a:t>
            </a:r>
            <a:r>
              <a:rPr lang="fr-FR" i="1" dirty="0"/>
              <a:t>, convaincus que la citoyenneté est à la fois un élément important d’intégration, de tolérance, une source d’apprentissage et un incubateur de compétences. </a:t>
            </a:r>
          </a:p>
          <a:p>
            <a:pPr algn="just"/>
            <a:endParaRPr lang="fr-FR" sz="1200" dirty="0"/>
          </a:p>
          <a:p>
            <a:pPr algn="just"/>
            <a:r>
              <a:rPr lang="fr-FR" i="1" dirty="0"/>
              <a:t>Nous croyons également que </a:t>
            </a:r>
            <a:r>
              <a:rPr lang="fr-FR" b="1" i="1" dirty="0">
                <a:solidFill>
                  <a:srgbClr val="50A4D7"/>
                </a:solidFill>
              </a:rPr>
              <a:t>les entreprises ont besoin de profils engagés, entreprenants, adaptés aux changements</a:t>
            </a:r>
            <a:r>
              <a:rPr lang="fr-FR" i="1" dirty="0"/>
              <a:t>, notamment induits par les grandes transformations actuelles liées au digital. Des compétences développées dans des engagements bénévoles ! »  </a:t>
            </a:r>
            <a:endParaRPr lang="fr-FR" dirty="0"/>
          </a:p>
          <a:p>
            <a:pPr algn="just"/>
            <a:endParaRPr lang="fr-FR" sz="1200" b="1" i="1" u="sng" dirty="0"/>
          </a:p>
          <a:p>
            <a:pPr algn="r"/>
            <a:r>
              <a:rPr lang="fr-FR" b="1" i="1" u="sng" dirty="0"/>
              <a:t>Sophie Marot-Remy – Présidente Nationale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4418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Acte 1 : CV citoyen </a:t>
            </a:r>
          </a:p>
        </p:txBody>
      </p:sp>
      <p:pic>
        <p:nvPicPr>
          <p:cNvPr id="3" name="Image 2" descr="CVCitoyen Ch. Bouvi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3"/>
          <a:stretch/>
        </p:blipFill>
        <p:spPr>
          <a:xfrm>
            <a:off x="996519" y="1058244"/>
            <a:ext cx="7060848" cy="42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570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9120290" cy="1143001"/>
          </a:xfrm>
        </p:spPr>
        <p:txBody>
          <a:bodyPr>
            <a:normAutofit/>
          </a:bodyPr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sz="3200" dirty="0"/>
              <a:t>Acte 2 : Charte du recruteur citoyen</a:t>
            </a:r>
          </a:p>
        </p:txBody>
      </p:sp>
      <p:pic>
        <p:nvPicPr>
          <p:cNvPr id="3" name="Image 2" descr="charte du recruteur citoyen_HDprint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" b="55278"/>
          <a:stretch/>
        </p:blipFill>
        <p:spPr>
          <a:xfrm>
            <a:off x="703188" y="1211100"/>
            <a:ext cx="7551548" cy="41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69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La CRC, c’est simple !</a:t>
            </a:r>
          </a:p>
        </p:txBody>
      </p:sp>
      <p:pic>
        <p:nvPicPr>
          <p:cNvPr id="3" name="La Charte du recruteur citoyen avec ENED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520" y="1135440"/>
            <a:ext cx="7293765" cy="41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96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FE2E-1AA3-4510-9DE0-CEB12EB6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90" y="274638"/>
            <a:ext cx="8229600" cy="1143001"/>
          </a:xfrm>
        </p:spPr>
        <p:txBody>
          <a:bodyPr/>
          <a:lstStyle/>
          <a:p>
            <a:pPr defTabSz="342283">
              <a:defRPr sz="3400">
                <a:solidFill>
                  <a:srgbClr val="C99E55"/>
                </a:solidFill>
              </a:defRPr>
            </a:pPr>
            <a:r>
              <a:rPr lang="fr-FR" dirty="0"/>
              <a:t>Ils nous soutiennent déjà</a:t>
            </a:r>
            <a:r>
              <a:rPr lang="mr-IN" dirty="0"/>
              <a:t>…</a:t>
            </a:r>
            <a:endParaRPr lang="fr-FR" dirty="0"/>
          </a:p>
        </p:txBody>
      </p:sp>
      <p:pic>
        <p:nvPicPr>
          <p:cNvPr id="3" name="Imag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12" y="2019367"/>
            <a:ext cx="3040794" cy="150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8099"/>
          <a:stretch>
            <a:fillRect/>
          </a:stretch>
        </p:blipFill>
        <p:spPr bwMode="auto">
          <a:xfrm>
            <a:off x="1340512" y="3421651"/>
            <a:ext cx="2827421" cy="204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>
            <a:extLst/>
          </p:cNvPr>
          <p:cNvSpPr/>
          <p:nvPr/>
        </p:nvSpPr>
        <p:spPr bwMode="auto">
          <a:xfrm>
            <a:off x="764327" y="1693188"/>
            <a:ext cx="4068574" cy="3896400"/>
          </a:xfrm>
          <a:prstGeom prst="ellipse">
            <a:avLst/>
          </a:prstGeom>
          <a:noFill/>
          <a:ln w="444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dirty="0">
              <a:latin typeface="Times" charset="0"/>
              <a:cs typeface="+mn-cs"/>
            </a:endParaRPr>
          </a:p>
        </p:txBody>
      </p:sp>
      <p:pic>
        <p:nvPicPr>
          <p:cNvPr id="7" name="Picture 2" descr="C:\Users\009105\AppData\Local\Temp\11\logo CR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478614" cy="151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>
            <a:extLst/>
          </p:cNvPr>
          <p:cNvSpPr/>
          <p:nvPr/>
        </p:nvSpPr>
        <p:spPr bwMode="auto">
          <a:xfrm>
            <a:off x="4538462" y="1598664"/>
            <a:ext cx="4068574" cy="3896400"/>
          </a:xfrm>
          <a:prstGeom prst="ellipse">
            <a:avLst/>
          </a:prstGeom>
          <a:noFill/>
          <a:ln w="444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dirty="0">
              <a:latin typeface="Times" charset="0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507" y="2316375"/>
            <a:ext cx="2599327" cy="14009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334" y="3954880"/>
            <a:ext cx="1832242" cy="8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5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D1A157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D1A157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545</Words>
  <Application>Microsoft Office PowerPoint</Application>
  <PresentationFormat>Affichage à l'écran (4:3)</PresentationFormat>
  <Paragraphs>91</Paragraphs>
  <Slides>13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ＭＳ Ｐゴシック</vt:lpstr>
      <vt:lpstr>Arial</vt:lpstr>
      <vt:lpstr>Calibri</vt:lpstr>
      <vt:lpstr>FuturaHandwritten</vt:lpstr>
      <vt:lpstr>Helvetica</vt:lpstr>
      <vt:lpstr>Helvetica Neue</vt:lpstr>
      <vt:lpstr>Helvetica Neue LT Std 37 Thin Condensed</vt:lpstr>
      <vt:lpstr>Helvetica Neue Medium</vt:lpstr>
      <vt:lpstr>Times</vt:lpstr>
      <vt:lpstr>Wingdings</vt:lpstr>
      <vt:lpstr>Thème Office</vt:lpstr>
      <vt:lpstr>Présentation PowerPoint</vt:lpstr>
      <vt:lpstr>Présentation PowerPoint</vt:lpstr>
      <vt:lpstr>La JCE, c’est quoi ?</vt:lpstr>
      <vt:lpstr>En Nouvelle-Aquitaine</vt:lpstr>
      <vt:lpstr>Thème national pluriannuel</vt:lpstr>
      <vt:lpstr>Acte 1 : CV citoyen </vt:lpstr>
      <vt:lpstr>Acte 2 : Charte du recruteur citoyen</vt:lpstr>
      <vt:lpstr>La CRC, c’est simple !</vt:lpstr>
      <vt:lpstr>Ils nous soutiennent déjà…</vt:lpstr>
      <vt:lpstr>Un « deal gagnant-gagnant »</vt:lpstr>
      <vt:lpstr>Notre ambition</vt:lpstr>
      <vt:lpstr>Les travaux déjà entames en Nouvelle-AQUITAINE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acer</dc:creator>
  <cp:lastModifiedBy>Mélissa Boutineau</cp:lastModifiedBy>
  <cp:revision>107</cp:revision>
  <dcterms:modified xsi:type="dcterms:W3CDTF">2019-06-25T17:29:49Z</dcterms:modified>
</cp:coreProperties>
</file>