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258" r:id="rId3"/>
    <p:sldId id="259" r:id="rId4"/>
    <p:sldId id="264" r:id="rId5"/>
    <p:sldId id="267" r:id="rId6"/>
    <p:sldId id="266" r:id="rId7"/>
    <p:sldId id="265" r:id="rId8"/>
    <p:sldId id="263" r:id="rId9"/>
    <p:sldId id="268" r:id="rId10"/>
    <p:sldId id="261" r:id="rId11"/>
    <p:sldId id="262" r:id="rId12"/>
    <p:sldId id="26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A86"/>
    <a:srgbClr val="EFDBBB"/>
    <a:srgbClr val="DBEDE5"/>
    <a:srgbClr val="76C0C6"/>
    <a:srgbClr val="2B8F5B"/>
    <a:srgbClr val="71B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90" d="100"/>
          <a:sy n="90" d="100"/>
        </p:scale>
        <p:origin x="264" y="29"/>
      </p:cViewPr>
      <p:guideLst/>
    </p:cSldViewPr>
  </p:slideViewPr>
  <p:notesTextViewPr>
    <p:cViewPr>
      <p:scale>
        <a:sx n="1" d="1"/>
        <a:sy n="1" d="1"/>
      </p:scale>
      <p:origin x="0" y="0"/>
    </p:cViewPr>
  </p:notesTextViewPr>
  <p:notesViewPr>
    <p:cSldViewPr snapToGrid="0">
      <p:cViewPr varScale="1">
        <p:scale>
          <a:sx n="85" d="100"/>
          <a:sy n="85" d="100"/>
        </p:scale>
        <p:origin x="23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4AE83-A6F5-42E9-8ED5-FBB9B6149D65}" type="datetimeFigureOut">
              <a:rPr lang="fr-FR" smtClean="0"/>
              <a:t>02/12/2019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07D07-BDBA-4722-88D8-02C5B8CEFA67}" type="slidenum">
              <a:rPr lang="fr-FR" smtClean="0"/>
              <a:t>‹N°›</a:t>
            </a:fld>
            <a:endParaRPr lang="fr-FR"/>
          </a:p>
        </p:txBody>
      </p:sp>
    </p:spTree>
    <p:extLst>
      <p:ext uri="{BB962C8B-B14F-4D97-AF65-F5344CB8AC3E}">
        <p14:creationId xmlns:p14="http://schemas.microsoft.com/office/powerpoint/2010/main" val="1402844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2CC8AC1-340F-481E-A057-EAAFEEBB5ACA}" type="datetimeFigureOut">
              <a:rPr lang="fr-FR" smtClean="0"/>
              <a:t>02/12/2019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432139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CC8AC1-340F-481E-A057-EAAFEEBB5ACA}" type="datetimeFigureOut">
              <a:rPr lang="fr-FR" smtClean="0"/>
              <a:t>02/12/2019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172248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CC8AC1-340F-481E-A057-EAAFEEBB5ACA}" type="datetimeFigureOut">
              <a:rPr lang="fr-FR" smtClean="0"/>
              <a:t>02/12/2019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17043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t>Néo Terra</a:t>
            </a:r>
            <a:endParaRPr lang="fr-FR" dirty="0"/>
          </a:p>
        </p:txBody>
      </p:sp>
      <p:sp>
        <p:nvSpPr>
          <p:cNvPr id="6" name="Espace réservé du numéro de diapositive 5"/>
          <p:cNvSpPr>
            <a:spLocks noGrp="1"/>
          </p:cNvSpPr>
          <p:nvPr>
            <p:ph type="sldNum" sz="quarter" idx="12"/>
          </p:nvPr>
        </p:nvSpPr>
        <p:spPr/>
        <p:txBody>
          <a:bodyPr/>
          <a:lstStyle/>
          <a:p>
            <a:fld id="{6B3A5967-0835-47C3-AABE-AA85795832A9}"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280" y="6222052"/>
            <a:ext cx="1174339" cy="544512"/>
          </a:xfrm>
          <a:prstGeom prst="rect">
            <a:avLst/>
          </a:prstGeom>
        </p:spPr>
      </p:pic>
    </p:spTree>
    <p:extLst>
      <p:ext uri="{BB962C8B-B14F-4D97-AF65-F5344CB8AC3E}">
        <p14:creationId xmlns:p14="http://schemas.microsoft.com/office/powerpoint/2010/main" val="1656184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CC8AC1-340F-481E-A057-EAAFEEBB5ACA}" type="datetimeFigureOut">
              <a:rPr lang="fr-FR" smtClean="0"/>
              <a:t>02/12/2019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1094670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CC8AC1-340F-481E-A057-EAAFEEBB5ACA}" type="datetimeFigureOut">
              <a:rPr lang="fr-FR" smtClean="0"/>
              <a:t>02/12/2019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36586277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CC8AC1-340F-481E-A057-EAAFEEBB5ACA}" type="datetimeFigureOut">
              <a:rPr lang="fr-FR" smtClean="0"/>
              <a:t>02/12/2019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24764057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2CC8AC1-340F-481E-A057-EAAFEEBB5ACA}" type="datetimeFigureOut">
              <a:rPr lang="fr-FR" smtClean="0"/>
              <a:t>02/12/2019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420567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CC8AC1-340F-481E-A057-EAAFEEBB5ACA}" type="datetimeFigureOut">
              <a:rPr lang="fr-FR" smtClean="0"/>
              <a:t>02/12/2019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127198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CC8AC1-340F-481E-A057-EAAFEEBB5ACA}" type="datetimeFigureOut">
              <a:rPr lang="fr-FR" smtClean="0"/>
              <a:t>02/12/2019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125457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CC8AC1-340F-481E-A057-EAAFEEBB5ACA}" type="datetimeFigureOut">
              <a:rPr lang="fr-FR" smtClean="0"/>
              <a:t>02/12/2019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3A5967-0835-47C3-AABE-AA85795832A9}" type="slidenum">
              <a:rPr lang="fr-FR" smtClean="0"/>
              <a:t>‹N°›</a:t>
            </a:fld>
            <a:endParaRPr lang="fr-FR"/>
          </a:p>
        </p:txBody>
      </p:sp>
    </p:spTree>
    <p:extLst>
      <p:ext uri="{BB962C8B-B14F-4D97-AF65-F5344CB8AC3E}">
        <p14:creationId xmlns:p14="http://schemas.microsoft.com/office/powerpoint/2010/main" val="230706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C8AC1-340F-481E-A057-EAAFEEBB5ACA}" type="datetimeFigureOut">
              <a:rPr lang="fr-FR" smtClean="0"/>
              <a:t>02/12/2019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A5967-0835-47C3-AABE-AA85795832A9}" type="slidenum">
              <a:rPr lang="fr-FR" smtClean="0"/>
              <a:t>‹N°›</a:t>
            </a:fld>
            <a:endParaRPr lang="fr-FR"/>
          </a:p>
        </p:txBody>
      </p:sp>
    </p:spTree>
    <p:extLst>
      <p:ext uri="{BB962C8B-B14F-4D97-AF65-F5344CB8AC3E}">
        <p14:creationId xmlns:p14="http://schemas.microsoft.com/office/powerpoint/2010/main" val="3280387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4604"/>
            <a:ext cx="12192000" cy="7072604"/>
          </a:xfrm>
          <a:prstGeom prst="rect">
            <a:avLst/>
          </a:prstGeom>
          <a:solidFill>
            <a:srgbClr val="DBE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a:stretch>
            <a:fillRect/>
          </a:stretch>
        </p:blipFill>
        <p:spPr>
          <a:xfrm>
            <a:off x="2551804" y="0"/>
            <a:ext cx="7088392" cy="685800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3" y="110578"/>
            <a:ext cx="2551804" cy="1183208"/>
          </a:xfrm>
          <a:prstGeom prst="rect">
            <a:avLst/>
          </a:prstGeom>
        </p:spPr>
      </p:pic>
      <p:pic>
        <p:nvPicPr>
          <p:cNvPr id="2" name="Image 1"/>
          <p:cNvPicPr>
            <a:picLocks noChangeAspect="1"/>
          </p:cNvPicPr>
          <p:nvPr/>
        </p:nvPicPr>
        <p:blipFill>
          <a:blip r:embed="rId4"/>
          <a:stretch>
            <a:fillRect/>
          </a:stretch>
        </p:blipFill>
        <p:spPr>
          <a:xfrm>
            <a:off x="7514695" y="-84155"/>
            <a:ext cx="4552985" cy="1798637"/>
          </a:xfrm>
          <a:prstGeom prst="rect">
            <a:avLst/>
          </a:prstGeom>
        </p:spPr>
      </p:pic>
    </p:spTree>
    <p:extLst>
      <p:ext uri="{BB962C8B-B14F-4D97-AF65-F5344CB8AC3E}">
        <p14:creationId xmlns:p14="http://schemas.microsoft.com/office/powerpoint/2010/main" val="166303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0104" y="86813"/>
            <a:ext cx="6977064" cy="1325563"/>
          </a:xfrm>
        </p:spPr>
        <p:txBody>
          <a:bodyPr>
            <a:normAutofit/>
          </a:bodyPr>
          <a:lstStyle/>
          <a:p>
            <a:r>
              <a:rPr lang="fr-FR" sz="3600" b="1" dirty="0" smtClean="0">
                <a:solidFill>
                  <a:srgbClr val="2B8F5B"/>
                </a:solidFill>
                <a:latin typeface="BebasNeueBold"/>
              </a:rPr>
              <a:t>Erosion côtière et </a:t>
            </a:r>
            <a:r>
              <a:rPr lang="fr-FR" sz="3600" b="1" dirty="0" smtClean="0">
                <a:solidFill>
                  <a:srgbClr val="2B8F5B"/>
                </a:solidFill>
                <a:latin typeface="BebasNeueBold"/>
              </a:rPr>
              <a:t>submersion</a:t>
            </a:r>
            <a:br>
              <a:rPr lang="fr-FR" sz="3600" b="1" dirty="0" smtClean="0">
                <a:solidFill>
                  <a:srgbClr val="2B8F5B"/>
                </a:solidFill>
                <a:latin typeface="BebasNeueBold"/>
              </a:rPr>
            </a:br>
            <a:r>
              <a:rPr lang="fr-FR" sz="3600" b="1" dirty="0" smtClean="0">
                <a:solidFill>
                  <a:srgbClr val="2B8F5B"/>
                </a:solidFill>
                <a:latin typeface="BebasNeueBold"/>
              </a:rPr>
              <a:t>marine</a:t>
            </a:r>
            <a:endParaRPr lang="fr-FR" sz="3600" b="1" dirty="0" smtClean="0">
              <a:solidFill>
                <a:srgbClr val="2B8F5B"/>
              </a:solidFill>
              <a:latin typeface="BebasNeueBold"/>
            </a:endParaRPr>
          </a:p>
        </p:txBody>
      </p:sp>
      <p:sp>
        <p:nvSpPr>
          <p:cNvPr id="3" name="Espace réservé du contenu 2"/>
          <p:cNvSpPr>
            <a:spLocks noGrp="1"/>
          </p:cNvSpPr>
          <p:nvPr>
            <p:ph idx="1"/>
          </p:nvPr>
        </p:nvSpPr>
        <p:spPr>
          <a:xfrm>
            <a:off x="4391025" y="1499114"/>
            <a:ext cx="7515225" cy="2996252"/>
          </a:xfrm>
          <a:solidFill>
            <a:srgbClr val="DBEDE5"/>
          </a:solidFill>
        </p:spPr>
        <p:txBody>
          <a:bodyPr>
            <a:noAutofit/>
          </a:bodyPr>
          <a:lstStyle/>
          <a:p>
            <a:pPr marL="0" indent="0" algn="just">
              <a:buNone/>
            </a:pPr>
            <a:r>
              <a:rPr lang="fr-FR" sz="1600" b="1" dirty="0" smtClean="0"/>
              <a:t>Avec ses plages, ses estuaires ou ses côtes rocheuses, les 900 km de littoral de la Nouvelle-Aquitaine offrent des visages très variés mais aussi une vulnérabilité grandissante.</a:t>
            </a:r>
          </a:p>
          <a:p>
            <a:pPr marL="0" indent="0" algn="just">
              <a:buNone/>
            </a:pPr>
            <a:r>
              <a:rPr lang="fr-FR" sz="1600" dirty="0" smtClean="0"/>
              <a:t>L’ensemble du littoral, tous rivages confondus, est aujourd’hui impacté doublement sous l’effet du changement climatique :</a:t>
            </a:r>
          </a:p>
          <a:p>
            <a:pPr algn="just"/>
            <a:r>
              <a:rPr lang="fr-FR" sz="1600" dirty="0" smtClean="0"/>
              <a:t>L’érosion côtière s’accélère (recul du trait de côte jusqu’à -65 m estimé en 2050 dans certaines zones)</a:t>
            </a:r>
          </a:p>
          <a:p>
            <a:pPr algn="just"/>
            <a:r>
              <a:rPr lang="fr-FR" sz="1600" dirty="0" smtClean="0"/>
              <a:t>Les phénomènes de submersion marine s’amplifient (relèvement du niveau de la mer estimé jusqu’à 1,5 m en 2100)</a:t>
            </a:r>
          </a:p>
          <a:p>
            <a:pPr marL="0" indent="0" algn="just">
              <a:buNone/>
            </a:pPr>
            <a:r>
              <a:rPr lang="fr-FR" sz="1600" dirty="0" smtClean="0"/>
              <a:t>Ces constats imposent à la Région la mise en place de stratégies de protection avec une anticipation de quelques décennies.</a:t>
            </a:r>
            <a:endParaRPr lang="fr-FR" sz="1600" dirty="0">
              <a:solidFill>
                <a:srgbClr val="135A86"/>
              </a:solidFill>
            </a:endParaRPr>
          </a:p>
        </p:txBody>
      </p:sp>
      <p:pic>
        <p:nvPicPr>
          <p:cNvPr id="5" name="Image 4"/>
          <p:cNvPicPr>
            <a:picLocks noChangeAspect="1"/>
          </p:cNvPicPr>
          <p:nvPr/>
        </p:nvPicPr>
        <p:blipFill>
          <a:blip r:embed="rId2"/>
          <a:stretch>
            <a:fillRect/>
          </a:stretch>
        </p:blipFill>
        <p:spPr>
          <a:xfrm>
            <a:off x="5452837" y="4667829"/>
            <a:ext cx="5391599" cy="2113688"/>
          </a:xfrm>
          <a:prstGeom prst="rect">
            <a:avLst/>
          </a:prstGeom>
          <a:ln w="57150">
            <a:solidFill>
              <a:srgbClr val="135A86"/>
            </a:solidFill>
          </a:ln>
        </p:spPr>
      </p:pic>
      <p:pic>
        <p:nvPicPr>
          <p:cNvPr id="4" name="Image 3"/>
          <p:cNvPicPr>
            <a:picLocks noChangeAspect="1"/>
          </p:cNvPicPr>
          <p:nvPr/>
        </p:nvPicPr>
        <p:blipFill>
          <a:blip r:embed="rId3"/>
          <a:stretch>
            <a:fillRect/>
          </a:stretch>
        </p:blipFill>
        <p:spPr>
          <a:xfrm>
            <a:off x="0" y="0"/>
            <a:ext cx="4254900" cy="6858000"/>
          </a:xfrm>
          <a:prstGeom prst="rect">
            <a:avLst/>
          </a:prstGeom>
        </p:spPr>
      </p:pic>
    </p:spTree>
    <p:extLst>
      <p:ext uri="{BB962C8B-B14F-4D97-AF65-F5344CB8AC3E}">
        <p14:creationId xmlns:p14="http://schemas.microsoft.com/office/powerpoint/2010/main" val="260259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0478"/>
            <a:ext cx="10515600" cy="1325563"/>
          </a:xfrm>
        </p:spPr>
        <p:txBody>
          <a:bodyPr>
            <a:normAutofit/>
          </a:bodyPr>
          <a:lstStyle/>
          <a:p>
            <a:r>
              <a:rPr lang="fr-FR" sz="3600" b="1" dirty="0" smtClean="0">
                <a:solidFill>
                  <a:srgbClr val="2B8F5B"/>
                </a:solidFill>
                <a:latin typeface="BebasNeueBold"/>
              </a:rPr>
              <a:t>L’eau : source de vie, source d’inquiétudes</a:t>
            </a:r>
          </a:p>
        </p:txBody>
      </p:sp>
      <p:sp>
        <p:nvSpPr>
          <p:cNvPr id="3" name="Espace réservé du contenu 2"/>
          <p:cNvSpPr>
            <a:spLocks noGrp="1"/>
          </p:cNvSpPr>
          <p:nvPr>
            <p:ph idx="1"/>
          </p:nvPr>
        </p:nvSpPr>
        <p:spPr>
          <a:xfrm>
            <a:off x="838200" y="1797639"/>
            <a:ext cx="10515600" cy="2055907"/>
          </a:xfrm>
          <a:solidFill>
            <a:srgbClr val="DBEDE5"/>
          </a:solidFill>
        </p:spPr>
        <p:txBody>
          <a:bodyPr>
            <a:normAutofit/>
          </a:bodyPr>
          <a:lstStyle/>
          <a:p>
            <a:pPr marL="0" indent="0" algn="just">
              <a:buNone/>
            </a:pPr>
            <a:r>
              <a:rPr lang="fr-FR" sz="1600" b="1" dirty="0" smtClean="0"/>
              <a:t>Avec 74 000 km de cours d’eau et 3 grands estuaires, les milieux aquatiques sont des éléments clés du patrimoine régional de la Nouvelle-Aquitaine.</a:t>
            </a:r>
          </a:p>
          <a:p>
            <a:pPr marL="0" indent="0" algn="just">
              <a:buNone/>
            </a:pPr>
            <a:r>
              <a:rPr lang="fr-FR" sz="1600" dirty="0" smtClean="0"/>
              <a:t>Or, la tension sur la ressource s’accroit. On constate chaque année une diminution des moyennes des débits des cours d’eau. Et cette tendance va s’accentuer avec des étiages qui seront plus sévères à la fois en intensité et en durée. La disponibilité de l’eau est déjà menacée et le sera encore davantage dans les prochaines années avec des risques de conflits liés au partage de la ressource.</a:t>
            </a:r>
          </a:p>
          <a:p>
            <a:pPr marL="0" indent="0" algn="just">
              <a:buNone/>
            </a:pPr>
            <a:r>
              <a:rPr lang="fr-FR" sz="1600" dirty="0" smtClean="0"/>
              <a:t>Citoyens, acteurs du territoire, entreprises, nous sommes tous concernés par les enjeux liés à l’eau !</a:t>
            </a:r>
            <a:endParaRPr lang="fr-FR" sz="1600" dirty="0">
              <a:solidFill>
                <a:srgbClr val="135A86"/>
              </a:solidFill>
            </a:endParaRPr>
          </a:p>
        </p:txBody>
      </p:sp>
      <p:pic>
        <p:nvPicPr>
          <p:cNvPr id="5" name="Image 4"/>
          <p:cNvPicPr>
            <a:picLocks noChangeAspect="1"/>
          </p:cNvPicPr>
          <p:nvPr/>
        </p:nvPicPr>
        <p:blipFill>
          <a:blip r:embed="rId2"/>
          <a:stretch>
            <a:fillRect/>
          </a:stretch>
        </p:blipFill>
        <p:spPr>
          <a:xfrm>
            <a:off x="3810195" y="3994349"/>
            <a:ext cx="4552950" cy="2486025"/>
          </a:xfrm>
          <a:prstGeom prst="rect">
            <a:avLst/>
          </a:prstGeom>
          <a:ln w="57150">
            <a:solidFill>
              <a:srgbClr val="135A86"/>
            </a:solidFill>
          </a:ln>
        </p:spPr>
      </p:pic>
      <p:pic>
        <p:nvPicPr>
          <p:cNvPr id="6" name="Image 5"/>
          <p:cNvPicPr>
            <a:picLocks noChangeAspect="1"/>
          </p:cNvPicPr>
          <p:nvPr/>
        </p:nvPicPr>
        <p:blipFill>
          <a:blip r:embed="rId3"/>
          <a:stretch>
            <a:fillRect/>
          </a:stretch>
        </p:blipFill>
        <p:spPr>
          <a:xfrm>
            <a:off x="838200" y="4980186"/>
            <a:ext cx="1628775" cy="514350"/>
          </a:xfrm>
          <a:prstGeom prst="rect">
            <a:avLst/>
          </a:prstGeom>
        </p:spPr>
      </p:pic>
    </p:spTree>
    <p:extLst>
      <p:ext uri="{BB962C8B-B14F-4D97-AF65-F5344CB8AC3E}">
        <p14:creationId xmlns:p14="http://schemas.microsoft.com/office/powerpoint/2010/main" val="411194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0478"/>
            <a:ext cx="10515600" cy="1325563"/>
          </a:xfrm>
        </p:spPr>
        <p:txBody>
          <a:bodyPr/>
          <a:lstStyle/>
          <a:p>
            <a:r>
              <a:rPr lang="fr-FR" sz="3600" b="1" dirty="0">
                <a:solidFill>
                  <a:srgbClr val="2B8F5B"/>
                </a:solidFill>
                <a:latin typeface="BebasNeueBold"/>
              </a:rPr>
              <a:t>Préserver les terres agricoles, forestières et naturelles</a:t>
            </a:r>
            <a:endParaRPr lang="fr-FR" sz="3600" b="1" dirty="0" smtClean="0">
              <a:solidFill>
                <a:srgbClr val="2B8F5B"/>
              </a:solidFill>
              <a:latin typeface="BebasNeueBold"/>
            </a:endParaRPr>
          </a:p>
        </p:txBody>
      </p:sp>
      <p:sp>
        <p:nvSpPr>
          <p:cNvPr id="3" name="Espace réservé du contenu 2"/>
          <p:cNvSpPr>
            <a:spLocks noGrp="1"/>
          </p:cNvSpPr>
          <p:nvPr>
            <p:ph idx="1"/>
          </p:nvPr>
        </p:nvSpPr>
        <p:spPr>
          <a:xfrm>
            <a:off x="838200" y="1601694"/>
            <a:ext cx="6273800" cy="2665506"/>
          </a:xfrm>
          <a:solidFill>
            <a:srgbClr val="DBEDE5"/>
          </a:solidFill>
        </p:spPr>
        <p:txBody>
          <a:bodyPr>
            <a:noAutofit/>
          </a:bodyPr>
          <a:lstStyle/>
          <a:p>
            <a:pPr marL="0" indent="0" algn="just">
              <a:buNone/>
            </a:pPr>
            <a:r>
              <a:rPr lang="fr-FR" sz="1600" b="1" dirty="0"/>
              <a:t>La Nouvelle-Aquitaine tire une part importante de son attractivité de son caractère naturel préservé, d'une agriculture diversifiée et de la richesse de ses paysages et de ses milieux </a:t>
            </a:r>
            <a:r>
              <a:rPr lang="fr-FR" sz="1600" b="1" dirty="0" smtClean="0"/>
              <a:t>naturels.</a:t>
            </a:r>
          </a:p>
          <a:p>
            <a:pPr marL="0" indent="0" algn="just">
              <a:buNone/>
            </a:pPr>
            <a:r>
              <a:rPr lang="fr-FR" sz="1600" dirty="0" smtClean="0"/>
              <a:t>Lutter </a:t>
            </a:r>
            <a:r>
              <a:rPr lang="fr-FR" sz="1600" dirty="0"/>
              <a:t>contre l'artificialisation des terres et l'étalement urbain s'impose aujourd'hui comme une priorité visant à garantir le dynamisme même du territoire néo-aquitain. Le développement régional doit être placé sous le signe de la sobriété foncière, en lien avec le </a:t>
            </a:r>
            <a:r>
              <a:rPr lang="fr-FR" sz="1600" b="1" dirty="0"/>
              <a:t>Schéma Régional d'Aménagement et de Développement Durable des Territoires</a:t>
            </a:r>
            <a:r>
              <a:rPr lang="fr-FR" sz="1600" dirty="0"/>
              <a:t>. La Région </a:t>
            </a:r>
            <a:r>
              <a:rPr lang="fr-FR" sz="1600" dirty="0" smtClean="0"/>
              <a:t>s'engage </a:t>
            </a:r>
            <a:r>
              <a:rPr lang="fr-FR" sz="1600" dirty="0"/>
              <a:t>également dans la protection des forêt et zones humides dont la protection ou la réhabilitation constitue une solution pour lutter contre les gaz à effet de </a:t>
            </a:r>
            <a:r>
              <a:rPr lang="fr-FR" sz="1600" dirty="0" smtClean="0"/>
              <a:t>serre.</a:t>
            </a:r>
          </a:p>
        </p:txBody>
      </p:sp>
      <p:sp>
        <p:nvSpPr>
          <p:cNvPr id="6" name="ZoneTexte 5"/>
          <p:cNvSpPr txBox="1"/>
          <p:nvPr/>
        </p:nvSpPr>
        <p:spPr>
          <a:xfrm>
            <a:off x="7704667" y="5536568"/>
            <a:ext cx="3649133" cy="900246"/>
          </a:xfrm>
          <a:prstGeom prst="rect">
            <a:avLst/>
          </a:prstGeom>
          <a:solidFill>
            <a:srgbClr val="EFDBBB"/>
          </a:solidFill>
          <a:ln w="57150">
            <a:solidFill>
              <a:srgbClr val="135A86"/>
            </a:solidFill>
          </a:ln>
        </p:spPr>
        <p:txBody>
          <a:bodyPr wrap="square" rtlCol="0">
            <a:spAutoFit/>
          </a:bodyPr>
          <a:lstStyle/>
          <a:p>
            <a:pPr algn="just"/>
            <a:r>
              <a:rPr lang="fr-FR" sz="1050" b="1" dirty="0" smtClean="0">
                <a:solidFill>
                  <a:srgbClr val="135A86"/>
                </a:solidFill>
                <a:latin typeface="Segoe UI Semilight" panose="020B0402040204020203" pitchFamily="34" charset="0"/>
                <a:cs typeface="Segoe UI Semilight" panose="020B0402040204020203" pitchFamily="34" charset="0"/>
              </a:rPr>
              <a:t>PROTEGER LE FONCIER</a:t>
            </a:r>
            <a:endParaRPr lang="fr-FR" sz="1050" b="1" dirty="0">
              <a:solidFill>
                <a:srgbClr val="135A86"/>
              </a:solidFill>
              <a:latin typeface="Segoe UI Semilight" panose="020B0402040204020203" pitchFamily="34" charset="0"/>
              <a:cs typeface="Segoe UI Semilight" panose="020B0402040204020203" pitchFamily="34" charset="0"/>
            </a:endParaRPr>
          </a:p>
          <a:p>
            <a:pPr marL="285750" indent="-285750" algn="just">
              <a:buFont typeface="Arial" panose="020B0604020202020204" pitchFamily="34" charset="0"/>
              <a:buChar char="•"/>
            </a:pPr>
            <a:r>
              <a:rPr lang="fr-FR" sz="1050" b="1" dirty="0" smtClean="0">
                <a:latin typeface="Segoe UI Semilight" panose="020B0402040204020203" pitchFamily="34" charset="0"/>
                <a:cs typeface="Segoe UI Semilight" panose="020B0402040204020203" pitchFamily="34" charset="0"/>
              </a:rPr>
              <a:t>Réduire </a:t>
            </a:r>
            <a:r>
              <a:rPr lang="fr-FR" sz="1050" b="1" dirty="0">
                <a:latin typeface="Segoe UI Semilight" panose="020B0402040204020203" pitchFamily="34" charset="0"/>
                <a:cs typeface="Segoe UI Semilight" panose="020B0402040204020203" pitchFamily="34" charset="0"/>
              </a:rPr>
              <a:t>de 50 % sa consommation globale </a:t>
            </a:r>
            <a:r>
              <a:rPr lang="fr-FR" sz="1050" b="1" dirty="0" smtClean="0">
                <a:latin typeface="Segoe UI Semilight" panose="020B0402040204020203" pitchFamily="34" charset="0"/>
                <a:cs typeface="Segoe UI Semilight" panose="020B0402040204020203" pitchFamily="34" charset="0"/>
              </a:rPr>
              <a:t>d’espace</a:t>
            </a:r>
            <a:endParaRPr lang="fr-FR" sz="1050" b="1" dirty="0">
              <a:latin typeface="Segoe UI Semilight" panose="020B0402040204020203" pitchFamily="34" charset="0"/>
              <a:cs typeface="Segoe UI Semilight" panose="020B0402040204020203" pitchFamily="34" charset="0"/>
            </a:endParaRPr>
          </a:p>
          <a:p>
            <a:pPr marL="285750" indent="-285750" algn="just">
              <a:buFont typeface="Arial" panose="020B0604020202020204" pitchFamily="34" charset="0"/>
              <a:buChar char="•"/>
            </a:pPr>
            <a:r>
              <a:rPr lang="fr-FR" sz="1050" b="1" dirty="0" smtClean="0">
                <a:latin typeface="Segoe UI Semilight" panose="020B0402040204020203" pitchFamily="34" charset="0"/>
                <a:cs typeface="Segoe UI Semilight" panose="020B0402040204020203" pitchFamily="34" charset="0"/>
              </a:rPr>
              <a:t>Atteindre </a:t>
            </a:r>
            <a:r>
              <a:rPr lang="fr-FR" sz="1050" b="1" dirty="0">
                <a:latin typeface="Segoe UI Semilight" panose="020B0402040204020203" pitchFamily="34" charset="0"/>
                <a:cs typeface="Segoe UI Semilight" panose="020B0402040204020203" pitchFamily="34" charset="0"/>
              </a:rPr>
              <a:t>zéro perte nette de surface en milieu naturel, </a:t>
            </a:r>
            <a:r>
              <a:rPr lang="fr-FR" sz="1050" dirty="0">
                <a:latin typeface="Segoe UI Semilight" panose="020B0402040204020203" pitchFamily="34" charset="0"/>
                <a:cs typeface="Segoe UI Semilight" panose="020B0402040204020203" pitchFamily="34" charset="0"/>
              </a:rPr>
              <a:t>et notamment zéro destruction nette de milieux </a:t>
            </a:r>
            <a:r>
              <a:rPr lang="fr-FR" sz="1050" dirty="0" smtClean="0">
                <a:latin typeface="Segoe UI Semilight" panose="020B0402040204020203" pitchFamily="34" charset="0"/>
                <a:cs typeface="Segoe UI Semilight" panose="020B0402040204020203" pitchFamily="34" charset="0"/>
              </a:rPr>
              <a:t>humides</a:t>
            </a:r>
            <a:endParaRPr lang="fr-FR" sz="1050" dirty="0">
              <a:latin typeface="Segoe UI Semilight" panose="020B0402040204020203" pitchFamily="34" charset="0"/>
              <a:cs typeface="Segoe UI Semilight" panose="020B0402040204020203" pitchFamily="34" charset="0"/>
            </a:endParaRPr>
          </a:p>
        </p:txBody>
      </p:sp>
      <p:sp>
        <p:nvSpPr>
          <p:cNvPr id="7" name="ZoneTexte 6"/>
          <p:cNvSpPr txBox="1"/>
          <p:nvPr/>
        </p:nvSpPr>
        <p:spPr>
          <a:xfrm>
            <a:off x="1591733" y="4728654"/>
            <a:ext cx="5520267" cy="1708160"/>
          </a:xfrm>
          <a:prstGeom prst="rect">
            <a:avLst/>
          </a:prstGeom>
          <a:solidFill>
            <a:srgbClr val="EFDBBB"/>
          </a:solidFill>
          <a:ln w="57150">
            <a:solidFill>
              <a:srgbClr val="135A86"/>
            </a:solidFill>
          </a:ln>
        </p:spPr>
        <p:txBody>
          <a:bodyPr wrap="square" rtlCol="0">
            <a:spAutoFit/>
          </a:bodyPr>
          <a:lstStyle/>
          <a:p>
            <a:pPr algn="just"/>
            <a:r>
              <a:rPr lang="fr-FR" sz="1050" b="1" dirty="0" smtClean="0">
                <a:solidFill>
                  <a:srgbClr val="135A86"/>
                </a:solidFill>
                <a:latin typeface="Segoe UI Semilight" panose="020B0402040204020203" pitchFamily="34" charset="0"/>
                <a:cs typeface="Segoe UI Semilight" panose="020B0402040204020203" pitchFamily="34" charset="0"/>
              </a:rPr>
              <a:t>FAIRE DES FRICHES UNE OPPORTUNITÉ DE SOBRIÉTÉ FONCIÈRE ET DE DÉVELOPPEMENT ÉCONOMIQUE </a:t>
            </a:r>
          </a:p>
          <a:p>
            <a:pPr marL="285750" indent="-285750" algn="just">
              <a:buFont typeface="Arial" panose="020B0604020202020204" pitchFamily="34" charset="0"/>
              <a:buChar char="•"/>
            </a:pPr>
            <a:r>
              <a:rPr lang="fr-FR" sz="1050" b="1" dirty="0" smtClean="0">
                <a:latin typeface="Segoe UI Semilight" panose="020B0402040204020203" pitchFamily="34" charset="0"/>
                <a:cs typeface="Segoe UI Semilight" panose="020B0402040204020203" pitchFamily="34" charset="0"/>
              </a:rPr>
              <a:t>Dépolluer </a:t>
            </a:r>
            <a:r>
              <a:rPr lang="fr-FR" sz="1050" b="1" dirty="0">
                <a:latin typeface="Segoe UI Semilight" panose="020B0402040204020203" pitchFamily="34" charset="0"/>
                <a:cs typeface="Segoe UI Semilight" panose="020B0402040204020203" pitchFamily="34" charset="0"/>
              </a:rPr>
              <a:t>les friches industrielles et commerciales </a:t>
            </a:r>
            <a:r>
              <a:rPr lang="fr-FR" sz="1050" dirty="0">
                <a:latin typeface="Segoe UI Semilight" panose="020B0402040204020203" pitchFamily="34" charset="0"/>
                <a:cs typeface="Segoe UI Semilight" panose="020B0402040204020203" pitchFamily="34" charset="0"/>
              </a:rPr>
              <a:t>pour développer la ville et maîtriser l’étalement </a:t>
            </a:r>
            <a:r>
              <a:rPr lang="fr-FR" sz="1050" dirty="0" smtClean="0">
                <a:latin typeface="Segoe UI Semilight" panose="020B0402040204020203" pitchFamily="34" charset="0"/>
                <a:cs typeface="Segoe UI Semilight" panose="020B0402040204020203" pitchFamily="34" charset="0"/>
              </a:rPr>
              <a:t>urbain</a:t>
            </a:r>
            <a:endParaRPr lang="fr-FR" sz="1050" dirty="0">
              <a:latin typeface="Segoe UI Semilight" panose="020B0402040204020203" pitchFamily="34" charset="0"/>
              <a:cs typeface="Segoe UI Semilight" panose="020B0402040204020203" pitchFamily="34" charset="0"/>
            </a:endParaRPr>
          </a:p>
          <a:p>
            <a:pPr marL="285750" indent="-285750" algn="just">
              <a:buFont typeface="Arial" panose="020B0604020202020204" pitchFamily="34" charset="0"/>
              <a:buChar char="•"/>
            </a:pPr>
            <a:r>
              <a:rPr lang="fr-FR" sz="1050" dirty="0" smtClean="0">
                <a:latin typeface="Segoe UI Semilight" panose="020B0402040204020203" pitchFamily="34" charset="0"/>
                <a:cs typeface="Segoe UI Semilight" panose="020B0402040204020203" pitchFamily="34" charset="0"/>
              </a:rPr>
              <a:t>Développer </a:t>
            </a:r>
            <a:r>
              <a:rPr lang="fr-FR" sz="1050" dirty="0">
                <a:latin typeface="Segoe UI Semilight" panose="020B0402040204020203" pitchFamily="34" charset="0"/>
                <a:cs typeface="Segoe UI Semilight" panose="020B0402040204020203" pitchFamily="34" charset="0"/>
              </a:rPr>
              <a:t>une </a:t>
            </a:r>
            <a:r>
              <a:rPr lang="fr-FR" sz="1050" b="1" dirty="0">
                <a:latin typeface="Segoe UI Semilight" panose="020B0402040204020203" pitchFamily="34" charset="0"/>
                <a:cs typeface="Segoe UI Semilight" panose="020B0402040204020203" pitchFamily="34" charset="0"/>
              </a:rPr>
              <a:t>ingénierie de rénovation des bourgs et </a:t>
            </a:r>
            <a:r>
              <a:rPr lang="fr-FR" sz="1050" b="1" dirty="0" err="1">
                <a:latin typeface="Segoe UI Semilight" panose="020B0402040204020203" pitchFamily="34" charset="0"/>
                <a:cs typeface="Segoe UI Semilight" panose="020B0402040204020203" pitchFamily="34" charset="0"/>
              </a:rPr>
              <a:t>centres-villes</a:t>
            </a:r>
            <a:r>
              <a:rPr lang="fr-FR" sz="1050" b="1" dirty="0">
                <a:latin typeface="Segoe UI Semilight" panose="020B0402040204020203" pitchFamily="34" charset="0"/>
                <a:cs typeface="Segoe UI Semilight" panose="020B0402040204020203" pitchFamily="34" charset="0"/>
              </a:rPr>
              <a:t> </a:t>
            </a:r>
            <a:r>
              <a:rPr lang="fr-FR" sz="1050" dirty="0">
                <a:latin typeface="Segoe UI Semilight" panose="020B0402040204020203" pitchFamily="34" charset="0"/>
                <a:cs typeface="Segoe UI Semilight" panose="020B0402040204020203" pitchFamily="34" charset="0"/>
              </a:rPr>
              <a:t>(notamment des communes rurales) plutôt que l’extension périphérique de nouvelles zones à </a:t>
            </a:r>
            <a:r>
              <a:rPr lang="fr-FR" sz="1050" dirty="0" smtClean="0">
                <a:latin typeface="Segoe UI Semilight" panose="020B0402040204020203" pitchFamily="34" charset="0"/>
                <a:cs typeface="Segoe UI Semilight" panose="020B0402040204020203" pitchFamily="34" charset="0"/>
              </a:rPr>
              <a:t>urbaniser</a:t>
            </a:r>
            <a:endParaRPr lang="fr-FR" sz="1050" dirty="0">
              <a:latin typeface="Segoe UI Semilight" panose="020B0402040204020203" pitchFamily="34" charset="0"/>
              <a:cs typeface="Segoe UI Semilight" panose="020B0402040204020203" pitchFamily="34" charset="0"/>
            </a:endParaRPr>
          </a:p>
          <a:p>
            <a:pPr marL="285750" indent="-285750" algn="just">
              <a:buFont typeface="Arial" panose="020B0604020202020204" pitchFamily="34" charset="0"/>
              <a:buChar char="•"/>
            </a:pPr>
            <a:r>
              <a:rPr lang="fr-FR" sz="1050" dirty="0" smtClean="0">
                <a:latin typeface="Segoe UI Semilight" panose="020B0402040204020203" pitchFamily="34" charset="0"/>
                <a:cs typeface="Segoe UI Semilight" panose="020B0402040204020203" pitchFamily="34" charset="0"/>
              </a:rPr>
              <a:t>Développer </a:t>
            </a:r>
            <a:r>
              <a:rPr lang="fr-FR" sz="1050" dirty="0">
                <a:latin typeface="Segoe UI Semilight" panose="020B0402040204020203" pitchFamily="34" charset="0"/>
                <a:cs typeface="Segoe UI Semilight" panose="020B0402040204020203" pitchFamily="34" charset="0"/>
              </a:rPr>
              <a:t>des </a:t>
            </a:r>
            <a:r>
              <a:rPr lang="fr-FR" sz="1050" b="1" dirty="0">
                <a:latin typeface="Segoe UI Semilight" panose="020B0402040204020203" pitchFamily="34" charset="0"/>
                <a:cs typeface="Segoe UI Semilight" panose="020B0402040204020203" pitchFamily="34" charset="0"/>
              </a:rPr>
              <a:t>îlots de fraicheur </a:t>
            </a:r>
            <a:r>
              <a:rPr lang="fr-FR" sz="1050" dirty="0">
                <a:latin typeface="Segoe UI Semilight" panose="020B0402040204020203" pitchFamily="34" charset="0"/>
                <a:cs typeface="Segoe UI Semilight" panose="020B0402040204020203" pitchFamily="34" charset="0"/>
              </a:rPr>
              <a:t>permettant de restaurer la biodiversité urbaine et de baisser la température des espaces </a:t>
            </a:r>
            <a:r>
              <a:rPr lang="fr-FR" sz="1050" dirty="0" smtClean="0">
                <a:latin typeface="Segoe UI Semilight" panose="020B0402040204020203" pitchFamily="34" charset="0"/>
                <a:cs typeface="Segoe UI Semilight" panose="020B0402040204020203" pitchFamily="34" charset="0"/>
              </a:rPr>
              <a:t>urbanisés</a:t>
            </a:r>
            <a:endParaRPr lang="fr-FR" sz="1050" dirty="0">
              <a:latin typeface="Segoe UI Semilight" panose="020B0402040204020203" pitchFamily="34" charset="0"/>
              <a:cs typeface="Segoe UI Semilight" panose="020B0402040204020203" pitchFamily="34" charset="0"/>
            </a:endParaRPr>
          </a:p>
          <a:p>
            <a:pPr marL="285750" indent="-285750" algn="just">
              <a:buFont typeface="Arial" panose="020B0604020202020204" pitchFamily="34" charset="0"/>
              <a:buChar char="•"/>
            </a:pPr>
            <a:r>
              <a:rPr lang="fr-FR" sz="1050" b="1" dirty="0" smtClean="0">
                <a:latin typeface="Segoe UI Semilight" panose="020B0402040204020203" pitchFamily="34" charset="0"/>
                <a:cs typeface="Segoe UI Semilight" panose="020B0402040204020203" pitchFamily="34" charset="0"/>
              </a:rPr>
              <a:t>Accompagner </a:t>
            </a:r>
            <a:r>
              <a:rPr lang="fr-FR" sz="1050" b="1" dirty="0">
                <a:latin typeface="Segoe UI Semilight" panose="020B0402040204020203" pitchFamily="34" charset="0"/>
                <a:cs typeface="Segoe UI Semilight" panose="020B0402040204020203" pitchFamily="34" charset="0"/>
              </a:rPr>
              <a:t>les communes dans les décisions d’urbanisme </a:t>
            </a:r>
            <a:r>
              <a:rPr lang="fr-FR" sz="1050" dirty="0">
                <a:latin typeface="Segoe UI Semilight" panose="020B0402040204020203" pitchFamily="34" charset="0"/>
                <a:cs typeface="Segoe UI Semilight" panose="020B0402040204020203" pitchFamily="34" charset="0"/>
              </a:rPr>
              <a:t>(CAUE, agences d’urbanisme</a:t>
            </a:r>
            <a:r>
              <a:rPr lang="fr-FR" sz="1050" dirty="0" smtClean="0">
                <a:latin typeface="Segoe UI Semilight" panose="020B0402040204020203" pitchFamily="34" charset="0"/>
                <a:cs typeface="Segoe UI Semilight" panose="020B0402040204020203" pitchFamily="34" charset="0"/>
              </a:rPr>
              <a:t>...)</a:t>
            </a:r>
            <a:endParaRPr lang="fr-FR" sz="1050" dirty="0">
              <a:latin typeface="Segoe UI Semilight" panose="020B0402040204020203" pitchFamily="34" charset="0"/>
              <a:cs typeface="Segoe UI Semilight" panose="020B0402040204020203" pitchFamily="34" charset="0"/>
            </a:endParaRPr>
          </a:p>
        </p:txBody>
      </p:sp>
      <p:sp>
        <p:nvSpPr>
          <p:cNvPr id="8" name="ZoneTexte 7"/>
          <p:cNvSpPr txBox="1"/>
          <p:nvPr/>
        </p:nvSpPr>
        <p:spPr>
          <a:xfrm>
            <a:off x="7704667" y="1601694"/>
            <a:ext cx="3649133" cy="3808735"/>
          </a:xfrm>
          <a:prstGeom prst="rect">
            <a:avLst/>
          </a:prstGeom>
          <a:solidFill>
            <a:srgbClr val="EFDBBB"/>
          </a:solidFill>
          <a:ln w="57150">
            <a:solidFill>
              <a:srgbClr val="135A86"/>
            </a:solidFill>
          </a:ln>
        </p:spPr>
        <p:txBody>
          <a:bodyPr wrap="square" rtlCol="0">
            <a:spAutoFit/>
          </a:bodyPr>
          <a:lstStyle/>
          <a:p>
            <a:pPr marL="171450" lvl="0" indent="-171450" algn="just">
              <a:lnSpc>
                <a:spcPct val="115000"/>
              </a:lnSpc>
              <a:spcAft>
                <a:spcPts val="0"/>
              </a:spcAft>
              <a:buFont typeface="Arial" panose="020B0604020202020204" pitchFamily="34" charset="0"/>
              <a:buChar char="•"/>
            </a:pPr>
            <a:r>
              <a:rPr lang="fr-FR" sz="1050" b="1" dirty="0">
                <a:latin typeface="Segoe UI Semilight" panose="020B0402040204020203" pitchFamily="34" charset="0"/>
                <a:ea typeface="Calibri" panose="020F0502020204030204" pitchFamily="34" charset="0"/>
                <a:cs typeface="Segoe UI Semilight" panose="020B0402040204020203" pitchFamily="34" charset="0"/>
              </a:rPr>
              <a:t>Développer et soutenir l’action des PNR, les projets du conservatoire du littoral et des conservatoires des espaces </a:t>
            </a:r>
            <a:r>
              <a:rPr lang="fr-FR" sz="1050" b="1" dirty="0" smtClean="0">
                <a:latin typeface="Segoe UI Semilight" panose="020B0402040204020203" pitchFamily="34" charset="0"/>
                <a:ea typeface="Calibri" panose="020F0502020204030204" pitchFamily="34" charset="0"/>
                <a:cs typeface="Segoe UI Semilight" panose="020B0402040204020203" pitchFamily="34" charset="0"/>
              </a:rPr>
              <a:t>naturels</a:t>
            </a:r>
            <a:endParaRPr lang="fr-FR" sz="1050" dirty="0">
              <a:latin typeface="Segoe UI Semilight" panose="020B0402040204020203" pitchFamily="34" charset="0"/>
              <a:ea typeface="Calibri" panose="020F0502020204030204" pitchFamily="34" charset="0"/>
              <a:cs typeface="Segoe UI Semilight" panose="020B0402040204020203" pitchFamily="34" charset="0"/>
            </a:endParaRPr>
          </a:p>
          <a:p>
            <a:pPr marL="171450" lvl="0" indent="-171450" algn="just">
              <a:lnSpc>
                <a:spcPct val="115000"/>
              </a:lnSpc>
              <a:spcAft>
                <a:spcPts val="0"/>
              </a:spcAft>
              <a:buFont typeface="Arial" panose="020B0604020202020204" pitchFamily="34" charset="0"/>
              <a:buChar char="•"/>
            </a:pPr>
            <a:r>
              <a:rPr lang="fr-FR" sz="1050" b="1" dirty="0">
                <a:latin typeface="Segoe UI Semilight" panose="020B0402040204020203" pitchFamily="34" charset="0"/>
                <a:ea typeface="Calibri" panose="020F0502020204030204" pitchFamily="34" charset="0"/>
                <a:cs typeface="Segoe UI Semilight" panose="020B0402040204020203" pitchFamily="34" charset="0"/>
              </a:rPr>
              <a:t>Préserver les espaces naturels soumis à de fortes pressions foncières et touristiques</a:t>
            </a:r>
            <a:r>
              <a:rPr lang="fr-FR" sz="1050" dirty="0">
                <a:latin typeface="Segoe UI Semilight" panose="020B0402040204020203" pitchFamily="34" charset="0"/>
                <a:ea typeface="Calibri" panose="020F0502020204030204" pitchFamily="34" charset="0"/>
                <a:cs typeface="Segoe UI Semilight" panose="020B0402040204020203" pitchFamily="34" charset="0"/>
              </a:rPr>
              <a:t>, par une action foncière </a:t>
            </a:r>
            <a:r>
              <a:rPr lang="fr-FR" sz="1050" dirty="0" smtClean="0">
                <a:latin typeface="Segoe UI Semilight" panose="020B0402040204020203" pitchFamily="34" charset="0"/>
                <a:ea typeface="Calibri" panose="020F0502020204030204" pitchFamily="34" charset="0"/>
                <a:cs typeface="Segoe UI Semilight" panose="020B0402040204020203" pitchFamily="34" charset="0"/>
              </a:rPr>
              <a:t>ambitieuse</a:t>
            </a:r>
            <a:endParaRPr lang="fr-FR" sz="1050" dirty="0">
              <a:latin typeface="Segoe UI Semilight" panose="020B0402040204020203" pitchFamily="34" charset="0"/>
              <a:ea typeface="Calibri" panose="020F0502020204030204" pitchFamily="34" charset="0"/>
              <a:cs typeface="Segoe UI Semilight" panose="020B0402040204020203" pitchFamily="34" charset="0"/>
            </a:endParaRPr>
          </a:p>
          <a:p>
            <a:pPr marL="171450" lvl="0" indent="-171450" algn="just">
              <a:lnSpc>
                <a:spcPct val="115000"/>
              </a:lnSpc>
              <a:spcAft>
                <a:spcPts val="0"/>
              </a:spcAft>
              <a:buFont typeface="Arial" panose="020B0604020202020204" pitchFamily="34" charset="0"/>
              <a:buChar char="•"/>
            </a:pPr>
            <a:r>
              <a:rPr lang="fr-FR" sz="1050" dirty="0">
                <a:latin typeface="Segoe UI Semilight" panose="020B0402040204020203" pitchFamily="34" charset="0"/>
                <a:ea typeface="Calibri" panose="020F0502020204030204" pitchFamily="34" charset="0"/>
                <a:cs typeface="Segoe UI Semilight" panose="020B0402040204020203" pitchFamily="34" charset="0"/>
              </a:rPr>
              <a:t>Développer des </a:t>
            </a:r>
            <a:r>
              <a:rPr lang="fr-FR" sz="1050" b="1" dirty="0">
                <a:latin typeface="Segoe UI Semilight" panose="020B0402040204020203" pitchFamily="34" charset="0"/>
                <a:ea typeface="Calibri" panose="020F0502020204030204" pitchFamily="34" charset="0"/>
                <a:cs typeface="Segoe UI Semilight" panose="020B0402040204020203" pitchFamily="34" charset="0"/>
              </a:rPr>
              <a:t>méthodes efficaces de gestion des espaces forestiers</a:t>
            </a:r>
            <a:r>
              <a:rPr lang="fr-FR" sz="1050" dirty="0">
                <a:latin typeface="Segoe UI Semilight" panose="020B0402040204020203" pitchFamily="34" charset="0"/>
                <a:ea typeface="Calibri" panose="020F0502020204030204" pitchFamily="34" charset="0"/>
                <a:cs typeface="Segoe UI Semilight" panose="020B0402040204020203" pitchFamily="34" charset="0"/>
              </a:rPr>
              <a:t>, notamment des expérimentations avec l’ONF et les propriétaires privés volontaires, permettant le renouvellement des forêts et la captation de carbone, ainsi que la mixité des essences pour une meilleure captation </a:t>
            </a:r>
            <a:r>
              <a:rPr lang="fr-FR" sz="1050" dirty="0" smtClean="0">
                <a:latin typeface="Segoe UI Semilight" panose="020B0402040204020203" pitchFamily="34" charset="0"/>
                <a:ea typeface="Calibri" panose="020F0502020204030204" pitchFamily="34" charset="0"/>
                <a:cs typeface="Segoe UI Semilight" panose="020B0402040204020203" pitchFamily="34" charset="0"/>
              </a:rPr>
              <a:t>carbone</a:t>
            </a:r>
            <a:endParaRPr lang="fr-FR" sz="1050" dirty="0">
              <a:latin typeface="Segoe UI Semilight" panose="020B0402040204020203" pitchFamily="34" charset="0"/>
              <a:ea typeface="Calibri" panose="020F0502020204030204" pitchFamily="34" charset="0"/>
              <a:cs typeface="Segoe UI Semilight" panose="020B0402040204020203" pitchFamily="34" charset="0"/>
            </a:endParaRPr>
          </a:p>
          <a:p>
            <a:pPr marL="171450" lvl="0" indent="-171450" algn="just">
              <a:lnSpc>
                <a:spcPct val="115000"/>
              </a:lnSpc>
              <a:spcAft>
                <a:spcPts val="0"/>
              </a:spcAft>
              <a:buFont typeface="Arial" panose="020B0604020202020204" pitchFamily="34" charset="0"/>
              <a:buChar char="•"/>
            </a:pPr>
            <a:r>
              <a:rPr lang="fr-FR" sz="1050" b="1" dirty="0">
                <a:latin typeface="Segoe UI Semilight" panose="020B0402040204020203" pitchFamily="34" charset="0"/>
                <a:ea typeface="Calibri" panose="020F0502020204030204" pitchFamily="34" charset="0"/>
                <a:cs typeface="Segoe UI Semilight" panose="020B0402040204020203" pitchFamily="34" charset="0"/>
              </a:rPr>
              <a:t>Développer les compétences dans les métiers de la forêt et du bois</a:t>
            </a:r>
            <a:r>
              <a:rPr lang="fr-FR" sz="1050" dirty="0">
                <a:latin typeface="Segoe UI Semilight" panose="020B0402040204020203" pitchFamily="34" charset="0"/>
                <a:ea typeface="Calibri" panose="020F0502020204030204" pitchFamily="34" charset="0"/>
                <a:cs typeface="Segoe UI Semilight" panose="020B0402040204020203" pitchFamily="34" charset="0"/>
              </a:rPr>
              <a:t> : lycées professionnels, filière construction, ingénierie de la construction, ingénierie agronomique… </a:t>
            </a:r>
          </a:p>
          <a:p>
            <a:pPr marL="171450" lvl="0" indent="-171450" algn="just">
              <a:lnSpc>
                <a:spcPct val="115000"/>
              </a:lnSpc>
              <a:spcAft>
                <a:spcPts val="0"/>
              </a:spcAft>
              <a:buFont typeface="Arial" panose="020B0604020202020204" pitchFamily="34" charset="0"/>
              <a:buChar char="•"/>
            </a:pPr>
            <a:r>
              <a:rPr lang="fr-FR" sz="1050" b="1" dirty="0">
                <a:latin typeface="Segoe UI Semilight" panose="020B0402040204020203" pitchFamily="34" charset="0"/>
                <a:ea typeface="Calibri" panose="020F0502020204030204" pitchFamily="34" charset="0"/>
                <a:cs typeface="Segoe UI Semilight" panose="020B0402040204020203" pitchFamily="34" charset="0"/>
              </a:rPr>
              <a:t>Conforter le dynamisme et l’attractivité des territoires forestiers</a:t>
            </a:r>
            <a:r>
              <a:rPr lang="fr-FR" sz="1050" dirty="0">
                <a:latin typeface="Segoe UI Semilight" panose="020B0402040204020203" pitchFamily="34" charset="0"/>
                <a:ea typeface="Calibri" panose="020F0502020204030204" pitchFamily="34" charset="0"/>
                <a:cs typeface="Segoe UI Semilight" panose="020B0402040204020203" pitchFamily="34" charset="0"/>
              </a:rPr>
              <a:t> : tourisme vert dans les Landes, le PNR des Millevaches, le lac de Vassivière</a:t>
            </a:r>
            <a:r>
              <a:rPr lang="fr-FR" sz="1050" dirty="0" smtClean="0">
                <a:latin typeface="Segoe UI Semilight" panose="020B0402040204020203" pitchFamily="34" charset="0"/>
                <a:ea typeface="Calibri" panose="020F0502020204030204" pitchFamily="34" charset="0"/>
                <a:cs typeface="Segoe UI Semilight" panose="020B0402040204020203" pitchFamily="34" charset="0"/>
              </a:rPr>
              <a:t>…</a:t>
            </a:r>
          </a:p>
          <a:p>
            <a:pPr marL="171450" indent="-171450" algn="just">
              <a:lnSpc>
                <a:spcPct val="115000"/>
              </a:lnSpc>
              <a:buFont typeface="Arial" panose="020B0604020202020204" pitchFamily="34" charset="0"/>
              <a:buChar char="•"/>
            </a:pPr>
            <a:r>
              <a:rPr lang="fr-FR" sz="1050" b="1" dirty="0">
                <a:latin typeface="Segoe UI Semilight" panose="020B0402040204020203" pitchFamily="34" charset="0"/>
                <a:cs typeface="Segoe UI Semilight" panose="020B0402040204020203" pitchFamily="34" charset="0"/>
              </a:rPr>
              <a:t>Préserver la forêt et les zones humides pour la séquestration de </a:t>
            </a:r>
            <a:r>
              <a:rPr lang="fr-FR" sz="1050" b="1" dirty="0" smtClean="0">
                <a:latin typeface="Segoe UI Semilight" panose="020B0402040204020203" pitchFamily="34" charset="0"/>
                <a:cs typeface="Segoe UI Semilight" panose="020B0402040204020203" pitchFamily="34" charset="0"/>
              </a:rPr>
              <a:t>carbone</a:t>
            </a:r>
            <a:endParaRPr lang="fr-FR" sz="1050"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95120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5557"/>
            <a:ext cx="10515600" cy="1325563"/>
          </a:xfrm>
        </p:spPr>
        <p:txBody>
          <a:bodyPr>
            <a:noAutofit/>
          </a:bodyPr>
          <a:lstStyle/>
          <a:p>
            <a:pPr>
              <a:lnSpc>
                <a:spcPct val="70000"/>
              </a:lnSpc>
              <a:spcBef>
                <a:spcPts val="1000"/>
              </a:spcBef>
            </a:pPr>
            <a:r>
              <a:rPr lang="fr-FR" sz="3600" b="1" dirty="0">
                <a:solidFill>
                  <a:srgbClr val="2B8F5B"/>
                </a:solidFill>
                <a:latin typeface="BebasNeueBold"/>
                <a:ea typeface="+mn-ea"/>
                <a:cs typeface="+mn-cs"/>
              </a:rPr>
              <a:t>La genèse : une approche scientifique avec les comités </a:t>
            </a:r>
            <a:r>
              <a:rPr lang="fr-FR" sz="3600" b="1" dirty="0" err="1">
                <a:solidFill>
                  <a:srgbClr val="2B8F5B"/>
                </a:solidFill>
                <a:latin typeface="BebasNeueBold"/>
                <a:ea typeface="+mn-ea"/>
                <a:cs typeface="+mn-cs"/>
              </a:rPr>
              <a:t>AcclimaTerra</a:t>
            </a:r>
            <a:r>
              <a:rPr lang="fr-FR" sz="3600" b="1" dirty="0">
                <a:solidFill>
                  <a:srgbClr val="2B8F5B"/>
                </a:solidFill>
                <a:latin typeface="BebasNeueBold"/>
                <a:ea typeface="+mn-ea"/>
                <a:cs typeface="+mn-cs"/>
              </a:rPr>
              <a:t> et </a:t>
            </a:r>
            <a:r>
              <a:rPr lang="fr-FR" sz="3600" b="1" dirty="0" smtClean="0">
                <a:solidFill>
                  <a:srgbClr val="2B8F5B"/>
                </a:solidFill>
                <a:latin typeface="BebasNeueBold"/>
                <a:ea typeface="+mn-ea"/>
                <a:cs typeface="+mn-cs"/>
              </a:rPr>
              <a:t>ECOBIOSE</a:t>
            </a:r>
            <a:endParaRPr lang="fr-FR" sz="3600" b="1" dirty="0">
              <a:solidFill>
                <a:srgbClr val="2B8F5B"/>
              </a:solidFill>
              <a:latin typeface="BebasNeueBold"/>
              <a:ea typeface="+mn-ea"/>
              <a:cs typeface="+mn-cs"/>
            </a:endParaRPr>
          </a:p>
        </p:txBody>
      </p:sp>
      <p:sp>
        <p:nvSpPr>
          <p:cNvPr id="3" name="Espace réservé du contenu 2"/>
          <p:cNvSpPr>
            <a:spLocks noGrp="1"/>
          </p:cNvSpPr>
          <p:nvPr>
            <p:ph idx="1"/>
          </p:nvPr>
        </p:nvSpPr>
        <p:spPr>
          <a:xfrm>
            <a:off x="704388" y="1636054"/>
            <a:ext cx="5105400" cy="4530570"/>
          </a:xfrm>
          <a:solidFill>
            <a:srgbClr val="DBEDE5"/>
          </a:solidFill>
        </p:spPr>
        <p:txBody>
          <a:bodyPr>
            <a:normAutofit/>
          </a:bodyPr>
          <a:lstStyle/>
          <a:p>
            <a:pPr marL="0" indent="0" algn="ctr">
              <a:buNone/>
            </a:pPr>
            <a:r>
              <a:rPr lang="fr-FR" sz="1600" b="1" i="0" u="none" strike="noStrike" baseline="0" dirty="0" smtClean="0">
                <a:solidFill>
                  <a:srgbClr val="135A86"/>
                </a:solidFill>
              </a:rPr>
              <a:t>ACCLIMATERRA : une initiative régionale unique pour le climat</a:t>
            </a:r>
            <a:endParaRPr lang="fr-FR" sz="1600" b="1" dirty="0" smtClean="0">
              <a:solidFill>
                <a:srgbClr val="135A86"/>
              </a:solidFill>
              <a:ea typeface="+mj-ea"/>
              <a:cs typeface="+mj-cs"/>
            </a:endParaRPr>
          </a:p>
          <a:p>
            <a:pPr marL="0" indent="0" algn="just">
              <a:buNone/>
            </a:pPr>
            <a:r>
              <a:rPr lang="fr-FR" sz="1200" b="1" dirty="0" smtClean="0">
                <a:latin typeface="+mj-lt"/>
                <a:ea typeface="+mj-ea"/>
                <a:cs typeface="+mj-cs"/>
              </a:rPr>
              <a:t>La Nouvelle-Aquitaine est l’une des régions de France où le réchauffement climatique est le plus marqué :</a:t>
            </a:r>
          </a:p>
          <a:p>
            <a:pPr algn="just"/>
            <a:r>
              <a:rPr lang="fr-FR" sz="1200" dirty="0" smtClean="0">
                <a:latin typeface="+mj-lt"/>
                <a:ea typeface="+mj-ea"/>
                <a:cs typeface="+mj-cs"/>
              </a:rPr>
              <a:t>Hausse des températures de 1,4 °C au cours du XX</a:t>
            </a:r>
            <a:r>
              <a:rPr lang="fr-FR" sz="1200" baseline="30000" dirty="0" smtClean="0">
                <a:latin typeface="+mj-lt"/>
                <a:ea typeface="+mj-ea"/>
                <a:cs typeface="+mj-cs"/>
              </a:rPr>
              <a:t>e</a:t>
            </a:r>
            <a:r>
              <a:rPr lang="fr-FR" sz="1200" dirty="0" smtClean="0">
                <a:latin typeface="+mj-lt"/>
                <a:ea typeface="+mj-ea"/>
                <a:cs typeface="+mj-cs"/>
              </a:rPr>
              <a:t> siècle</a:t>
            </a:r>
          </a:p>
          <a:p>
            <a:pPr algn="just"/>
            <a:r>
              <a:rPr lang="fr-FR" sz="1200" dirty="0">
                <a:latin typeface="+mj-lt"/>
                <a:ea typeface="+mj-ea"/>
                <a:cs typeface="+mj-cs"/>
              </a:rPr>
              <a:t>R</a:t>
            </a:r>
            <a:r>
              <a:rPr lang="fr-FR" sz="1200" dirty="0" smtClean="0">
                <a:latin typeface="+mj-lt"/>
                <a:ea typeface="+mj-ea"/>
                <a:cs typeface="+mj-cs"/>
              </a:rPr>
              <a:t>écurrence des phénomènes extrêmes : canicule, sécheresse, tempêtes, grêle, inondations, etc.</a:t>
            </a:r>
          </a:p>
          <a:p>
            <a:pPr marL="0" indent="0" algn="just">
              <a:buNone/>
            </a:pPr>
            <a:r>
              <a:rPr lang="fr-FR" sz="1200" b="1" dirty="0" smtClean="0">
                <a:latin typeface="+mj-lt"/>
                <a:ea typeface="+mj-ea"/>
                <a:cs typeface="+mj-cs"/>
              </a:rPr>
              <a:t>Face à ce constat, la Région a réuni depuis 2010 le comité d’experts scientifiques régional et indépendant </a:t>
            </a:r>
            <a:r>
              <a:rPr lang="fr-FR" sz="1200" b="1" dirty="0" err="1" smtClean="0">
                <a:latin typeface="+mj-lt"/>
                <a:ea typeface="+mj-ea"/>
                <a:cs typeface="+mj-cs"/>
              </a:rPr>
              <a:t>AcclimaTerra</a:t>
            </a:r>
            <a:r>
              <a:rPr lang="fr-FR" sz="1200" b="1" dirty="0" smtClean="0">
                <a:latin typeface="+mj-lt"/>
                <a:ea typeface="+mj-ea"/>
                <a:cs typeface="+mj-cs"/>
              </a:rPr>
              <a:t> pour :</a:t>
            </a:r>
          </a:p>
          <a:p>
            <a:pPr algn="just"/>
            <a:r>
              <a:rPr lang="fr-FR" sz="1200" dirty="0" smtClean="0">
                <a:latin typeface="+mj-lt"/>
                <a:ea typeface="+mj-ea"/>
                <a:cs typeface="+mj-cs"/>
              </a:rPr>
              <a:t>Etudier les impacts du changement climatique sur tous les milieux naturels et toutes les activités économiques en Nouvelle-Aquitaine</a:t>
            </a:r>
          </a:p>
          <a:p>
            <a:pPr algn="just"/>
            <a:r>
              <a:rPr lang="fr-FR" sz="1200" dirty="0" smtClean="0">
                <a:latin typeface="+mj-lt"/>
                <a:ea typeface="+mj-ea"/>
                <a:cs typeface="+mj-cs"/>
              </a:rPr>
              <a:t>Fonder l’action publique de lutte et d’adaptation au climat sur une expertise scientifique</a:t>
            </a:r>
          </a:p>
        </p:txBody>
      </p:sp>
      <p:pic>
        <p:nvPicPr>
          <p:cNvPr id="4" name="Image 3"/>
          <p:cNvPicPr>
            <a:picLocks noChangeAspect="1"/>
          </p:cNvPicPr>
          <p:nvPr/>
        </p:nvPicPr>
        <p:blipFill>
          <a:blip r:embed="rId2"/>
          <a:stretch>
            <a:fillRect/>
          </a:stretch>
        </p:blipFill>
        <p:spPr>
          <a:xfrm>
            <a:off x="3780517" y="5002299"/>
            <a:ext cx="2257611" cy="1453116"/>
          </a:xfrm>
          <a:prstGeom prst="rect">
            <a:avLst/>
          </a:prstGeom>
        </p:spPr>
      </p:pic>
      <p:sp>
        <p:nvSpPr>
          <p:cNvPr id="5" name="Espace réservé du contenu 2"/>
          <p:cNvSpPr txBox="1">
            <a:spLocks/>
          </p:cNvSpPr>
          <p:nvPr/>
        </p:nvSpPr>
        <p:spPr>
          <a:xfrm>
            <a:off x="6499301" y="1636054"/>
            <a:ext cx="5105400" cy="4530570"/>
          </a:xfrm>
          <a:prstGeom prst="rect">
            <a:avLst/>
          </a:prstGeom>
          <a:solidFill>
            <a:srgbClr val="DBEDE5"/>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6400" b="1" dirty="0" smtClean="0">
                <a:solidFill>
                  <a:srgbClr val="135A86"/>
                </a:solidFill>
              </a:rPr>
              <a:t>ECOBIOSE : la biodiversité en Nouvelle-Aquitaine examinée à la loupe</a:t>
            </a:r>
          </a:p>
          <a:p>
            <a:pPr marL="0" indent="0" algn="just">
              <a:buNone/>
            </a:pPr>
            <a:r>
              <a:rPr lang="fr-FR" sz="4800" b="1" dirty="0" smtClean="0">
                <a:latin typeface="+mj-lt"/>
                <a:ea typeface="+mj-ea"/>
                <a:cs typeface="+mj-cs"/>
              </a:rPr>
              <a:t>L’économie de la Région dépend largement de la gestion durable des ressources naturelles et du bon fonctionnement des écosystèmes.</a:t>
            </a:r>
          </a:p>
          <a:p>
            <a:pPr marL="0" indent="0" algn="just">
              <a:buNone/>
            </a:pPr>
            <a:r>
              <a:rPr lang="fr-FR" sz="4800" dirty="0" smtClean="0">
                <a:latin typeface="+mj-lt"/>
                <a:ea typeface="+mj-ea"/>
                <a:cs typeface="+mj-cs"/>
              </a:rPr>
              <a:t>Consciente de l’enjeu que représente la préservation de la biodiversité et des bénéfices offerts aux hommes, la Région a créé en 2017 </a:t>
            </a:r>
            <a:r>
              <a:rPr lang="fr-FR" sz="4800" b="1" dirty="0" smtClean="0">
                <a:latin typeface="+mj-lt"/>
                <a:ea typeface="+mj-ea"/>
                <a:cs typeface="+mj-cs"/>
              </a:rPr>
              <a:t>le comité scientifique régional interdisciplinaire ECOBIOSE</a:t>
            </a:r>
            <a:r>
              <a:rPr lang="fr-FR" sz="4800" dirty="0" smtClean="0">
                <a:latin typeface="+mj-lt"/>
                <a:ea typeface="+mj-ea"/>
                <a:cs typeface="+mj-cs"/>
              </a:rPr>
              <a:t>. Il évalue l’état et le rôle de la biodiversité dans l’économie et la culture de la Nouvelle-Aquitaine.</a:t>
            </a:r>
          </a:p>
          <a:p>
            <a:pPr marL="0" indent="0" algn="just">
              <a:buNone/>
            </a:pPr>
            <a:r>
              <a:rPr lang="fr-FR" sz="4800" dirty="0" smtClean="0">
                <a:latin typeface="+mj-lt"/>
                <a:ea typeface="+mj-ea"/>
                <a:cs typeface="+mj-cs"/>
              </a:rPr>
              <a:t>Les 1</a:t>
            </a:r>
            <a:r>
              <a:rPr lang="fr-FR" sz="4800" baseline="30000" dirty="0" smtClean="0">
                <a:latin typeface="+mj-lt"/>
                <a:ea typeface="+mj-ea"/>
                <a:cs typeface="+mj-cs"/>
              </a:rPr>
              <a:t>ers</a:t>
            </a:r>
            <a:r>
              <a:rPr lang="fr-FR" sz="4800" dirty="0" smtClean="0">
                <a:latin typeface="+mj-lt"/>
                <a:ea typeface="+mj-ea"/>
                <a:cs typeface="+mj-cs"/>
              </a:rPr>
              <a:t>  résultats d’ECOBIOSE :</a:t>
            </a:r>
          </a:p>
          <a:p>
            <a:pPr marL="742950" indent="-742950" algn="just">
              <a:buFont typeface="+mj-lt"/>
              <a:buAutoNum type="arabicPeriod"/>
            </a:pPr>
            <a:r>
              <a:rPr lang="fr-FR" sz="4800" dirty="0" smtClean="0">
                <a:latin typeface="+mj-lt"/>
                <a:ea typeface="+mj-ea"/>
                <a:cs typeface="+mj-cs"/>
              </a:rPr>
              <a:t>La production agricole &amp; sylvicole dépend directement de la diversité des espèces cultivées</a:t>
            </a:r>
          </a:p>
          <a:p>
            <a:pPr marL="742950" indent="-742950" algn="just">
              <a:buFont typeface="+mj-lt"/>
              <a:buAutoNum type="arabicPeriod"/>
            </a:pPr>
            <a:r>
              <a:rPr lang="fr-FR" sz="4800" dirty="0" smtClean="0">
                <a:latin typeface="+mj-lt"/>
                <a:ea typeface="+mj-ea"/>
                <a:cs typeface="+mj-cs"/>
              </a:rPr>
              <a:t>La production agricole dépend du rôle indirect de la biodiversité</a:t>
            </a:r>
          </a:p>
          <a:p>
            <a:pPr marL="742950" indent="-742950" algn="just">
              <a:buFont typeface="+mj-lt"/>
              <a:buAutoNum type="arabicPeriod"/>
            </a:pPr>
            <a:r>
              <a:rPr lang="fr-FR" sz="4800" dirty="0" smtClean="0">
                <a:latin typeface="+mj-lt"/>
                <a:ea typeface="+mj-ea"/>
                <a:cs typeface="+mj-cs"/>
              </a:rPr>
              <a:t>La biodiversité est impliquée dans l’épuration de l’eau, le stockage du carbone et les cycles bio géochimiques</a:t>
            </a:r>
          </a:p>
          <a:p>
            <a:pPr marL="742950" indent="-742950" algn="just">
              <a:buFont typeface="+mj-lt"/>
              <a:buAutoNum type="arabicPeriod"/>
            </a:pPr>
            <a:r>
              <a:rPr lang="fr-FR" sz="4800" dirty="0" smtClean="0">
                <a:latin typeface="+mj-lt"/>
                <a:ea typeface="+mj-ea"/>
                <a:cs typeface="+mj-cs"/>
              </a:rPr>
              <a:t>La biodiversité fournit des services socioculturels</a:t>
            </a:r>
          </a:p>
          <a:p>
            <a:pPr marL="742950" indent="-742950" algn="just">
              <a:buFont typeface="+mj-lt"/>
              <a:buAutoNum type="arabicPeriod"/>
            </a:pPr>
            <a:r>
              <a:rPr lang="fr-FR" sz="4800" dirty="0" smtClean="0">
                <a:latin typeface="+mj-lt"/>
                <a:ea typeface="+mj-ea"/>
                <a:cs typeface="+mj-cs"/>
              </a:rPr>
              <a:t>La biodiversité est en déclin dans les écosystèmes de production néo-aquitains</a:t>
            </a:r>
            <a:endParaRPr lang="fr-FR" sz="4800" dirty="0">
              <a:latin typeface="+mj-lt"/>
              <a:ea typeface="+mj-ea"/>
              <a:cs typeface="+mj-cs"/>
            </a:endParaRPr>
          </a:p>
        </p:txBody>
      </p:sp>
      <p:pic>
        <p:nvPicPr>
          <p:cNvPr id="6" name="Image 5"/>
          <p:cNvPicPr>
            <a:picLocks noChangeAspect="1"/>
          </p:cNvPicPr>
          <p:nvPr/>
        </p:nvPicPr>
        <p:blipFill>
          <a:blip r:embed="rId3"/>
          <a:stretch>
            <a:fillRect/>
          </a:stretch>
        </p:blipFill>
        <p:spPr>
          <a:xfrm>
            <a:off x="9701562" y="5002299"/>
            <a:ext cx="2137315" cy="1459128"/>
          </a:xfrm>
          <a:prstGeom prst="rect">
            <a:avLst/>
          </a:prstGeom>
        </p:spPr>
      </p:pic>
    </p:spTree>
    <p:extLst>
      <p:ext uri="{BB962C8B-B14F-4D97-AF65-F5344CB8AC3E}">
        <p14:creationId xmlns:p14="http://schemas.microsoft.com/office/powerpoint/2010/main" val="3061964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534" y="202431"/>
            <a:ext cx="10515600" cy="1325563"/>
          </a:xfrm>
        </p:spPr>
        <p:txBody>
          <a:bodyPr/>
          <a:lstStyle/>
          <a:p>
            <a:pPr algn="ctr"/>
            <a:r>
              <a:rPr lang="fr-FR" sz="3600" b="1" dirty="0" smtClean="0">
                <a:solidFill>
                  <a:srgbClr val="2B8F5B"/>
                </a:solidFill>
                <a:latin typeface="BebasNeueBold"/>
              </a:rPr>
              <a:t>Néo Terra : 11 ambitions pour passer du diagnostic à l’action</a:t>
            </a:r>
            <a:endParaRPr lang="fr-FR" sz="3600" b="1" dirty="0" smtClean="0">
              <a:solidFill>
                <a:srgbClr val="2B8F5B"/>
              </a:solidFill>
              <a:latin typeface="BebasNeueBold"/>
            </a:endParaRPr>
          </a:p>
        </p:txBody>
      </p:sp>
      <p:pic>
        <p:nvPicPr>
          <p:cNvPr id="7" name="Image 6"/>
          <p:cNvPicPr>
            <a:picLocks noChangeAspect="1"/>
          </p:cNvPicPr>
          <p:nvPr/>
        </p:nvPicPr>
        <p:blipFill>
          <a:blip r:embed="rId2"/>
          <a:stretch>
            <a:fillRect/>
          </a:stretch>
        </p:blipFill>
        <p:spPr>
          <a:xfrm>
            <a:off x="968374" y="1692821"/>
            <a:ext cx="2838450" cy="866775"/>
          </a:xfrm>
          <a:prstGeom prst="rect">
            <a:avLst/>
          </a:prstGeom>
          <a:ln w="57150">
            <a:solidFill>
              <a:srgbClr val="DBEDE5"/>
            </a:solidFill>
          </a:ln>
        </p:spPr>
      </p:pic>
      <p:pic>
        <p:nvPicPr>
          <p:cNvPr id="8" name="Image 7"/>
          <p:cNvPicPr>
            <a:picLocks noChangeAspect="1"/>
          </p:cNvPicPr>
          <p:nvPr/>
        </p:nvPicPr>
        <p:blipFill>
          <a:blip r:embed="rId3"/>
          <a:stretch>
            <a:fillRect/>
          </a:stretch>
        </p:blipFill>
        <p:spPr>
          <a:xfrm>
            <a:off x="968374" y="2803798"/>
            <a:ext cx="2838450" cy="857250"/>
          </a:xfrm>
          <a:prstGeom prst="rect">
            <a:avLst/>
          </a:prstGeom>
          <a:ln w="57150">
            <a:solidFill>
              <a:srgbClr val="DBEDE5"/>
            </a:solidFill>
          </a:ln>
        </p:spPr>
      </p:pic>
      <p:pic>
        <p:nvPicPr>
          <p:cNvPr id="9" name="Image 8"/>
          <p:cNvPicPr>
            <a:picLocks noChangeAspect="1"/>
          </p:cNvPicPr>
          <p:nvPr/>
        </p:nvPicPr>
        <p:blipFill>
          <a:blip r:embed="rId4"/>
          <a:stretch>
            <a:fillRect/>
          </a:stretch>
        </p:blipFill>
        <p:spPr>
          <a:xfrm>
            <a:off x="968374" y="3905250"/>
            <a:ext cx="2847975" cy="876300"/>
          </a:xfrm>
          <a:prstGeom prst="rect">
            <a:avLst/>
          </a:prstGeom>
          <a:ln w="57150">
            <a:solidFill>
              <a:srgbClr val="DBEDE5"/>
            </a:solidFill>
          </a:ln>
        </p:spPr>
      </p:pic>
      <p:pic>
        <p:nvPicPr>
          <p:cNvPr id="10" name="Image 9"/>
          <p:cNvPicPr>
            <a:picLocks noChangeAspect="1"/>
          </p:cNvPicPr>
          <p:nvPr/>
        </p:nvPicPr>
        <p:blipFill>
          <a:blip r:embed="rId5"/>
          <a:stretch>
            <a:fillRect/>
          </a:stretch>
        </p:blipFill>
        <p:spPr>
          <a:xfrm>
            <a:off x="977899" y="5025752"/>
            <a:ext cx="2838450" cy="876300"/>
          </a:xfrm>
          <a:prstGeom prst="rect">
            <a:avLst/>
          </a:prstGeom>
          <a:ln w="57150">
            <a:solidFill>
              <a:srgbClr val="DBEDE5"/>
            </a:solidFill>
          </a:ln>
        </p:spPr>
      </p:pic>
      <p:pic>
        <p:nvPicPr>
          <p:cNvPr id="11" name="Image 10"/>
          <p:cNvPicPr>
            <a:picLocks noChangeAspect="1"/>
          </p:cNvPicPr>
          <p:nvPr/>
        </p:nvPicPr>
        <p:blipFill>
          <a:blip r:embed="rId6"/>
          <a:stretch>
            <a:fillRect/>
          </a:stretch>
        </p:blipFill>
        <p:spPr>
          <a:xfrm>
            <a:off x="4758266" y="3479765"/>
            <a:ext cx="2847975" cy="866775"/>
          </a:xfrm>
          <a:prstGeom prst="rect">
            <a:avLst/>
          </a:prstGeom>
          <a:ln w="57150">
            <a:solidFill>
              <a:srgbClr val="DBEDE5"/>
            </a:solidFill>
          </a:ln>
        </p:spPr>
      </p:pic>
      <p:pic>
        <p:nvPicPr>
          <p:cNvPr id="12" name="Image 11"/>
          <p:cNvPicPr>
            <a:picLocks noChangeAspect="1"/>
          </p:cNvPicPr>
          <p:nvPr/>
        </p:nvPicPr>
        <p:blipFill>
          <a:blip r:embed="rId7"/>
          <a:stretch>
            <a:fillRect/>
          </a:stretch>
        </p:blipFill>
        <p:spPr>
          <a:xfrm>
            <a:off x="4777316" y="2353332"/>
            <a:ext cx="2828925" cy="866775"/>
          </a:xfrm>
          <a:prstGeom prst="rect">
            <a:avLst/>
          </a:prstGeom>
          <a:ln w="57150">
            <a:solidFill>
              <a:srgbClr val="DBEDE5"/>
            </a:solidFill>
          </a:ln>
        </p:spPr>
      </p:pic>
      <p:pic>
        <p:nvPicPr>
          <p:cNvPr id="13" name="Image 12"/>
          <p:cNvPicPr>
            <a:picLocks noChangeAspect="1"/>
          </p:cNvPicPr>
          <p:nvPr/>
        </p:nvPicPr>
        <p:blipFill>
          <a:blip r:embed="rId8"/>
          <a:stretch>
            <a:fillRect/>
          </a:stretch>
        </p:blipFill>
        <p:spPr>
          <a:xfrm>
            <a:off x="4763028" y="4606198"/>
            <a:ext cx="2838450" cy="876300"/>
          </a:xfrm>
          <a:prstGeom prst="rect">
            <a:avLst/>
          </a:prstGeom>
          <a:ln w="57150">
            <a:solidFill>
              <a:srgbClr val="DBEDE5"/>
            </a:solidFill>
          </a:ln>
        </p:spPr>
      </p:pic>
      <p:pic>
        <p:nvPicPr>
          <p:cNvPr id="14" name="Image 13"/>
          <p:cNvPicPr>
            <a:picLocks noChangeAspect="1"/>
          </p:cNvPicPr>
          <p:nvPr/>
        </p:nvPicPr>
        <p:blipFill>
          <a:blip r:embed="rId9"/>
          <a:stretch>
            <a:fillRect/>
          </a:stretch>
        </p:blipFill>
        <p:spPr>
          <a:xfrm>
            <a:off x="8567209" y="1694954"/>
            <a:ext cx="2828925" cy="857250"/>
          </a:xfrm>
          <a:prstGeom prst="rect">
            <a:avLst/>
          </a:prstGeom>
          <a:ln w="57150">
            <a:solidFill>
              <a:srgbClr val="DBEDE5"/>
            </a:solidFill>
          </a:ln>
        </p:spPr>
      </p:pic>
      <p:pic>
        <p:nvPicPr>
          <p:cNvPr id="15" name="Image 14"/>
          <p:cNvPicPr>
            <a:picLocks noChangeAspect="1"/>
          </p:cNvPicPr>
          <p:nvPr/>
        </p:nvPicPr>
        <p:blipFill>
          <a:blip r:embed="rId10"/>
          <a:stretch>
            <a:fillRect/>
          </a:stretch>
        </p:blipFill>
        <p:spPr>
          <a:xfrm>
            <a:off x="8576734" y="2803798"/>
            <a:ext cx="2819400" cy="876300"/>
          </a:xfrm>
          <a:prstGeom prst="rect">
            <a:avLst/>
          </a:prstGeom>
          <a:ln w="57150">
            <a:solidFill>
              <a:srgbClr val="DBEDE5"/>
            </a:solidFill>
          </a:ln>
        </p:spPr>
      </p:pic>
      <p:pic>
        <p:nvPicPr>
          <p:cNvPr id="16" name="Image 15"/>
          <p:cNvPicPr>
            <a:picLocks noChangeAspect="1"/>
          </p:cNvPicPr>
          <p:nvPr/>
        </p:nvPicPr>
        <p:blipFill>
          <a:blip r:embed="rId11"/>
          <a:stretch>
            <a:fillRect/>
          </a:stretch>
        </p:blipFill>
        <p:spPr>
          <a:xfrm>
            <a:off x="8567209" y="3913153"/>
            <a:ext cx="2819400" cy="857250"/>
          </a:xfrm>
          <a:prstGeom prst="rect">
            <a:avLst/>
          </a:prstGeom>
          <a:ln w="57150">
            <a:solidFill>
              <a:srgbClr val="DBEDE5"/>
            </a:solidFill>
          </a:ln>
        </p:spPr>
      </p:pic>
      <p:pic>
        <p:nvPicPr>
          <p:cNvPr id="17" name="Image 16"/>
          <p:cNvPicPr>
            <a:picLocks noChangeAspect="1"/>
          </p:cNvPicPr>
          <p:nvPr/>
        </p:nvPicPr>
        <p:blipFill>
          <a:blip r:embed="rId12"/>
          <a:stretch>
            <a:fillRect/>
          </a:stretch>
        </p:blipFill>
        <p:spPr>
          <a:xfrm>
            <a:off x="8557684" y="5016227"/>
            <a:ext cx="2828925" cy="895350"/>
          </a:xfrm>
          <a:prstGeom prst="rect">
            <a:avLst/>
          </a:prstGeom>
          <a:ln w="57150">
            <a:solidFill>
              <a:srgbClr val="DBEDE5"/>
            </a:solidFill>
          </a:ln>
        </p:spPr>
      </p:pic>
    </p:spTree>
    <p:extLst>
      <p:ext uri="{BB962C8B-B14F-4D97-AF65-F5344CB8AC3E}">
        <p14:creationId xmlns:p14="http://schemas.microsoft.com/office/powerpoint/2010/main" val="220027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0478"/>
            <a:ext cx="10515600" cy="1325563"/>
          </a:xfrm>
        </p:spPr>
        <p:txBody>
          <a:bodyPr>
            <a:normAutofit/>
          </a:bodyPr>
          <a:lstStyle/>
          <a:p>
            <a:r>
              <a:rPr lang="fr-FR" sz="3600" b="1" dirty="0" smtClean="0">
                <a:solidFill>
                  <a:srgbClr val="2B8F5B"/>
                </a:solidFill>
                <a:latin typeface="BebasNeueBold"/>
              </a:rPr>
              <a:t>L’</a:t>
            </a:r>
            <a:r>
              <a:rPr lang="fr-FR" sz="3600" b="1" dirty="0" err="1" smtClean="0">
                <a:solidFill>
                  <a:srgbClr val="2B8F5B"/>
                </a:solidFill>
                <a:latin typeface="BebasNeueBold"/>
              </a:rPr>
              <a:t>agroécologie</a:t>
            </a:r>
            <a:r>
              <a:rPr lang="fr-FR" sz="3600" b="1" dirty="0" smtClean="0">
                <a:solidFill>
                  <a:srgbClr val="2B8F5B"/>
                </a:solidFill>
                <a:latin typeface="BebasNeueBold"/>
              </a:rPr>
              <a:t> : réduire l’impact environnemental</a:t>
            </a:r>
            <a:endParaRPr lang="fr-FR" sz="3600" b="1" dirty="0" smtClean="0">
              <a:solidFill>
                <a:srgbClr val="2B8F5B"/>
              </a:solidFill>
              <a:latin typeface="BebasNeueBold"/>
            </a:endParaRPr>
          </a:p>
        </p:txBody>
      </p:sp>
      <p:sp>
        <p:nvSpPr>
          <p:cNvPr id="3" name="Espace réservé du contenu 2"/>
          <p:cNvSpPr>
            <a:spLocks noGrp="1"/>
          </p:cNvSpPr>
          <p:nvPr>
            <p:ph idx="1"/>
          </p:nvPr>
        </p:nvSpPr>
        <p:spPr>
          <a:xfrm>
            <a:off x="838200" y="1782668"/>
            <a:ext cx="7439025" cy="3179857"/>
          </a:xfrm>
          <a:solidFill>
            <a:srgbClr val="DBEDE5"/>
          </a:solidFill>
        </p:spPr>
        <p:txBody>
          <a:bodyPr>
            <a:normAutofit fontScale="92500" lnSpcReduction="20000"/>
          </a:bodyPr>
          <a:lstStyle/>
          <a:p>
            <a:pPr marL="0" indent="0" algn="just">
              <a:buNone/>
            </a:pPr>
            <a:r>
              <a:rPr lang="fr-FR" sz="1700" b="1" dirty="0"/>
              <a:t>La Région Nouvelle-Aquitaine </a:t>
            </a:r>
            <a:r>
              <a:rPr lang="fr-FR" sz="1700" b="1" dirty="0" smtClean="0"/>
              <a:t>s’engage à </a:t>
            </a:r>
            <a:r>
              <a:rPr lang="fr-FR" sz="1700" b="1" dirty="0"/>
              <a:t>développer au plus vite </a:t>
            </a:r>
            <a:r>
              <a:rPr lang="fr-FR" sz="1700" b="1" dirty="0" smtClean="0"/>
              <a:t>des pratiques </a:t>
            </a:r>
            <a:r>
              <a:rPr lang="fr-FR" sz="1700" b="1" dirty="0" err="1"/>
              <a:t>agroécologiques</a:t>
            </a:r>
            <a:r>
              <a:rPr lang="fr-FR" sz="1700" b="1" dirty="0"/>
              <a:t> qui </a:t>
            </a:r>
            <a:r>
              <a:rPr lang="fr-FR" sz="1700" b="1" dirty="0" smtClean="0"/>
              <a:t>visent à </a:t>
            </a:r>
            <a:r>
              <a:rPr lang="fr-FR" sz="1700" b="1" dirty="0"/>
              <a:t>diminuer les impacts sur </a:t>
            </a:r>
            <a:r>
              <a:rPr lang="fr-FR" sz="1700" b="1" dirty="0" smtClean="0"/>
              <a:t>l’environnement tout </a:t>
            </a:r>
            <a:r>
              <a:rPr lang="fr-FR" sz="1700" b="1" dirty="0"/>
              <a:t>en préservant les ressources.</a:t>
            </a:r>
          </a:p>
          <a:p>
            <a:pPr marL="0" indent="0" algn="just">
              <a:buNone/>
            </a:pPr>
            <a:r>
              <a:rPr lang="fr-FR" sz="1700" dirty="0"/>
              <a:t>L’</a:t>
            </a:r>
            <a:r>
              <a:rPr lang="fr-FR" sz="1700" dirty="0" err="1"/>
              <a:t>agroécologie</a:t>
            </a:r>
            <a:r>
              <a:rPr lang="fr-FR" sz="1700" dirty="0"/>
              <a:t> intègre diverses </a:t>
            </a:r>
            <a:r>
              <a:rPr lang="fr-FR" sz="1700" dirty="0" smtClean="0"/>
              <a:t>pratiques, notamment </a:t>
            </a:r>
            <a:r>
              <a:rPr lang="fr-FR" sz="1700" dirty="0"/>
              <a:t>:</a:t>
            </a:r>
          </a:p>
          <a:p>
            <a:pPr algn="just"/>
            <a:r>
              <a:rPr lang="fr-FR" sz="1700" dirty="0"/>
              <a:t>L</a:t>
            </a:r>
            <a:r>
              <a:rPr lang="fr-FR" sz="1700" dirty="0" smtClean="0"/>
              <a:t>a </a:t>
            </a:r>
            <a:r>
              <a:rPr lang="fr-FR" sz="1700" dirty="0"/>
              <a:t>gestion de </a:t>
            </a:r>
            <a:r>
              <a:rPr lang="fr-FR" sz="1700" dirty="0" smtClean="0"/>
              <a:t>l’eau</a:t>
            </a:r>
            <a:endParaRPr lang="fr-FR" sz="1700" dirty="0"/>
          </a:p>
          <a:p>
            <a:pPr algn="just"/>
            <a:r>
              <a:rPr lang="fr-FR" sz="1700" dirty="0"/>
              <a:t>L</a:t>
            </a:r>
            <a:r>
              <a:rPr lang="fr-FR" sz="1700" dirty="0" smtClean="0"/>
              <a:t>e reboisement</a:t>
            </a:r>
            <a:endParaRPr lang="fr-FR" sz="1700" dirty="0"/>
          </a:p>
          <a:p>
            <a:pPr algn="just"/>
            <a:r>
              <a:rPr lang="fr-FR" sz="1700" dirty="0"/>
              <a:t>L</a:t>
            </a:r>
            <a:r>
              <a:rPr lang="fr-FR" sz="1700" dirty="0" smtClean="0"/>
              <a:t>a </a:t>
            </a:r>
            <a:r>
              <a:rPr lang="fr-FR" sz="1700" dirty="0"/>
              <a:t>lutte contre l’érosion de la </a:t>
            </a:r>
            <a:r>
              <a:rPr lang="fr-FR" sz="1700" dirty="0" smtClean="0"/>
              <a:t>biodiversité</a:t>
            </a:r>
            <a:endParaRPr lang="fr-FR" sz="1700" dirty="0"/>
          </a:p>
          <a:p>
            <a:pPr algn="just"/>
            <a:r>
              <a:rPr lang="fr-FR" sz="1700" dirty="0"/>
              <a:t>L</a:t>
            </a:r>
            <a:r>
              <a:rPr lang="fr-FR" sz="1700" dirty="0" smtClean="0"/>
              <a:t>a </a:t>
            </a:r>
            <a:r>
              <a:rPr lang="fr-FR" sz="1700" dirty="0"/>
              <a:t>préservation des </a:t>
            </a:r>
            <a:r>
              <a:rPr lang="fr-FR" sz="1700" dirty="0" smtClean="0"/>
              <a:t>sols</a:t>
            </a:r>
            <a:endParaRPr lang="fr-FR" sz="1700" dirty="0"/>
          </a:p>
          <a:p>
            <a:pPr marL="0" indent="0" algn="just">
              <a:buNone/>
            </a:pPr>
            <a:r>
              <a:rPr lang="fr-FR" sz="1700" dirty="0"/>
              <a:t>L’</a:t>
            </a:r>
            <a:r>
              <a:rPr lang="fr-FR" sz="1700" dirty="0" err="1"/>
              <a:t>agroécologie</a:t>
            </a:r>
            <a:r>
              <a:rPr lang="fr-FR" sz="1700" dirty="0"/>
              <a:t> permet ainsi des </a:t>
            </a:r>
            <a:r>
              <a:rPr lang="fr-FR" sz="1700" dirty="0" smtClean="0"/>
              <a:t>conditions plus</a:t>
            </a:r>
          </a:p>
          <a:p>
            <a:pPr marL="0" indent="0" algn="just">
              <a:spcBef>
                <a:spcPts val="0"/>
              </a:spcBef>
              <a:buNone/>
            </a:pPr>
            <a:r>
              <a:rPr lang="fr-FR" sz="1700" dirty="0" smtClean="0"/>
              <a:t>favorables </a:t>
            </a:r>
            <a:r>
              <a:rPr lang="fr-FR" sz="1700" dirty="0"/>
              <a:t>pour la croissance </a:t>
            </a:r>
            <a:r>
              <a:rPr lang="fr-FR" sz="1700" dirty="0" smtClean="0"/>
              <a:t>des végétaux </a:t>
            </a:r>
            <a:r>
              <a:rPr lang="fr-FR" sz="1700" dirty="0"/>
              <a:t>et </a:t>
            </a:r>
            <a:r>
              <a:rPr lang="fr-FR" sz="1700" dirty="0" smtClean="0"/>
              <a:t>des</a:t>
            </a:r>
          </a:p>
          <a:p>
            <a:pPr marL="0" indent="0" algn="just">
              <a:spcBef>
                <a:spcPts val="0"/>
              </a:spcBef>
              <a:buNone/>
            </a:pPr>
            <a:r>
              <a:rPr lang="fr-FR" sz="1700" dirty="0" smtClean="0"/>
              <a:t>animaux </a:t>
            </a:r>
            <a:r>
              <a:rPr lang="fr-FR" sz="1700" dirty="0"/>
              <a:t>tout en </a:t>
            </a:r>
            <a:r>
              <a:rPr lang="fr-FR" sz="1700" dirty="0" smtClean="0"/>
              <a:t>luttant contre </a:t>
            </a:r>
            <a:r>
              <a:rPr lang="fr-FR" sz="1700" dirty="0"/>
              <a:t>les maladies et </a:t>
            </a:r>
            <a:r>
              <a:rPr lang="fr-FR" sz="1700" dirty="0" smtClean="0"/>
              <a:t>les</a:t>
            </a:r>
          </a:p>
          <a:p>
            <a:pPr marL="0" indent="0" algn="just">
              <a:spcBef>
                <a:spcPts val="0"/>
              </a:spcBef>
              <a:buNone/>
            </a:pPr>
            <a:r>
              <a:rPr lang="fr-FR" sz="1700" dirty="0" smtClean="0"/>
              <a:t>ravageurs.</a:t>
            </a:r>
          </a:p>
          <a:p>
            <a:pPr marL="0" indent="0" algn="just">
              <a:buNone/>
            </a:pPr>
            <a:endParaRPr lang="fr-FR" sz="1600" dirty="0">
              <a:solidFill>
                <a:srgbClr val="135A86"/>
              </a:solidFill>
            </a:endParaRPr>
          </a:p>
        </p:txBody>
      </p:sp>
      <p:pic>
        <p:nvPicPr>
          <p:cNvPr id="6" name="Image 5"/>
          <p:cNvPicPr>
            <a:picLocks noChangeAspect="1"/>
          </p:cNvPicPr>
          <p:nvPr/>
        </p:nvPicPr>
        <p:blipFill>
          <a:blip r:embed="rId2"/>
          <a:stretch>
            <a:fillRect/>
          </a:stretch>
        </p:blipFill>
        <p:spPr>
          <a:xfrm>
            <a:off x="8524875" y="370374"/>
            <a:ext cx="3200400" cy="6067425"/>
          </a:xfrm>
          <a:prstGeom prst="rect">
            <a:avLst/>
          </a:prstGeom>
          <a:ln w="57150">
            <a:solidFill>
              <a:srgbClr val="135A86"/>
            </a:solidFill>
          </a:ln>
        </p:spPr>
      </p:pic>
      <p:pic>
        <p:nvPicPr>
          <p:cNvPr id="7" name="Image 6"/>
          <p:cNvPicPr>
            <a:picLocks noChangeAspect="1"/>
          </p:cNvPicPr>
          <p:nvPr/>
        </p:nvPicPr>
        <p:blipFill>
          <a:blip r:embed="rId3"/>
          <a:stretch>
            <a:fillRect/>
          </a:stretch>
        </p:blipFill>
        <p:spPr>
          <a:xfrm>
            <a:off x="5248275" y="2943367"/>
            <a:ext cx="2981325" cy="3494432"/>
          </a:xfrm>
          <a:prstGeom prst="rect">
            <a:avLst/>
          </a:prstGeom>
          <a:ln w="57150">
            <a:solidFill>
              <a:srgbClr val="135A86"/>
            </a:solidFill>
          </a:ln>
        </p:spPr>
      </p:pic>
    </p:spTree>
    <p:extLst>
      <p:ext uri="{BB962C8B-B14F-4D97-AF65-F5344CB8AC3E}">
        <p14:creationId xmlns:p14="http://schemas.microsoft.com/office/powerpoint/2010/main" val="317505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0478"/>
            <a:ext cx="10515600" cy="1325563"/>
          </a:xfrm>
        </p:spPr>
        <p:txBody>
          <a:bodyPr>
            <a:normAutofit/>
          </a:bodyPr>
          <a:lstStyle/>
          <a:p>
            <a:r>
              <a:rPr lang="fr-FR" sz="3600" b="1" dirty="0">
                <a:solidFill>
                  <a:srgbClr val="2B8F5B"/>
                </a:solidFill>
                <a:latin typeface="BebasNeueBold"/>
              </a:rPr>
              <a:t>Relever les </a:t>
            </a:r>
            <a:r>
              <a:rPr lang="fr-FR" sz="3600" b="1" dirty="0" smtClean="0">
                <a:solidFill>
                  <a:srgbClr val="2B8F5B"/>
                </a:solidFill>
                <a:latin typeface="BebasNeueBold"/>
              </a:rPr>
              <a:t>défis de </a:t>
            </a:r>
            <a:r>
              <a:rPr lang="fr-FR" sz="3600" b="1" dirty="0">
                <a:solidFill>
                  <a:srgbClr val="2B8F5B"/>
                </a:solidFill>
                <a:latin typeface="BebasNeueBold"/>
              </a:rPr>
              <a:t>l’environnement et du climat </a:t>
            </a:r>
            <a:r>
              <a:rPr lang="fr-FR" sz="3600" b="1" dirty="0" smtClean="0">
                <a:solidFill>
                  <a:srgbClr val="2B8F5B"/>
                </a:solidFill>
                <a:latin typeface="BebasNeueBold"/>
              </a:rPr>
              <a:t>: une </a:t>
            </a:r>
            <a:r>
              <a:rPr lang="fr-FR" sz="3600" b="1" dirty="0">
                <a:solidFill>
                  <a:srgbClr val="2B8F5B"/>
                </a:solidFill>
                <a:latin typeface="BebasNeueBold"/>
              </a:rPr>
              <a:t>opportunité pour les entreprises</a:t>
            </a:r>
            <a:endParaRPr lang="fr-FR" sz="3600" b="1" dirty="0" smtClean="0">
              <a:solidFill>
                <a:srgbClr val="2B8F5B"/>
              </a:solidFill>
              <a:latin typeface="BebasNeueBold"/>
            </a:endParaRPr>
          </a:p>
        </p:txBody>
      </p:sp>
      <p:pic>
        <p:nvPicPr>
          <p:cNvPr id="7" name="Image 6"/>
          <p:cNvPicPr>
            <a:picLocks noChangeAspect="1"/>
          </p:cNvPicPr>
          <p:nvPr/>
        </p:nvPicPr>
        <p:blipFill>
          <a:blip r:embed="rId2"/>
          <a:stretch>
            <a:fillRect/>
          </a:stretch>
        </p:blipFill>
        <p:spPr>
          <a:xfrm>
            <a:off x="2443789" y="1616041"/>
            <a:ext cx="7304422" cy="5102904"/>
          </a:xfrm>
          <a:prstGeom prst="rect">
            <a:avLst/>
          </a:prstGeom>
        </p:spPr>
      </p:pic>
    </p:spTree>
    <p:extLst>
      <p:ext uri="{BB962C8B-B14F-4D97-AF65-F5344CB8AC3E}">
        <p14:creationId xmlns:p14="http://schemas.microsoft.com/office/powerpoint/2010/main" val="376941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5917" y="-110067"/>
            <a:ext cx="7253817" cy="1325563"/>
          </a:xfrm>
        </p:spPr>
        <p:txBody>
          <a:bodyPr/>
          <a:lstStyle/>
          <a:p>
            <a:r>
              <a:rPr lang="fr-FR" sz="3600" b="1" dirty="0">
                <a:solidFill>
                  <a:srgbClr val="2B8F5B"/>
                </a:solidFill>
                <a:latin typeface="BebasNeueBold"/>
              </a:rPr>
              <a:t>Des mobilités </a:t>
            </a:r>
            <a:r>
              <a:rPr lang="fr-FR" sz="3600" b="1" dirty="0" smtClean="0">
                <a:solidFill>
                  <a:srgbClr val="2B8F5B"/>
                </a:solidFill>
                <a:latin typeface="BebasNeueBold"/>
              </a:rPr>
              <a:t>propres pour </a:t>
            </a:r>
            <a:r>
              <a:rPr lang="fr-FR" sz="3600" b="1" dirty="0">
                <a:solidFill>
                  <a:srgbClr val="2B8F5B"/>
                </a:solidFill>
                <a:latin typeface="BebasNeueBold"/>
              </a:rPr>
              <a:t>tous</a:t>
            </a:r>
            <a:endParaRPr lang="fr-FR" sz="3600" b="1" dirty="0" smtClean="0">
              <a:solidFill>
                <a:srgbClr val="2B8F5B"/>
              </a:solidFill>
              <a:latin typeface="BebasNeueBold"/>
            </a:endParaRPr>
          </a:p>
        </p:txBody>
      </p:sp>
      <p:sp>
        <p:nvSpPr>
          <p:cNvPr id="3" name="Espace réservé du contenu 2"/>
          <p:cNvSpPr>
            <a:spLocks noGrp="1"/>
          </p:cNvSpPr>
          <p:nvPr>
            <p:ph idx="1"/>
          </p:nvPr>
        </p:nvSpPr>
        <p:spPr>
          <a:xfrm>
            <a:off x="205317" y="1063008"/>
            <a:ext cx="4917016" cy="5016058"/>
          </a:xfrm>
          <a:solidFill>
            <a:srgbClr val="DBEDE5"/>
          </a:solidFill>
        </p:spPr>
        <p:txBody>
          <a:bodyPr>
            <a:noAutofit/>
          </a:bodyPr>
          <a:lstStyle/>
          <a:p>
            <a:pPr marL="0" indent="0" algn="just">
              <a:buNone/>
            </a:pPr>
            <a:r>
              <a:rPr lang="fr-FR" sz="1500" b="1" dirty="0"/>
              <a:t>Le secteur des transports et des </a:t>
            </a:r>
            <a:r>
              <a:rPr lang="fr-FR" sz="1500" b="1" dirty="0" smtClean="0"/>
              <a:t>mobilités est </a:t>
            </a:r>
            <a:r>
              <a:rPr lang="fr-FR" sz="1500" b="1" dirty="0"/>
              <a:t>le </a:t>
            </a:r>
            <a:r>
              <a:rPr lang="fr-FR" sz="1500" b="1" dirty="0" smtClean="0"/>
              <a:t>1</a:t>
            </a:r>
            <a:r>
              <a:rPr lang="fr-FR" sz="1500" b="1" baseline="30000" dirty="0" smtClean="0"/>
              <a:t>er</a:t>
            </a:r>
            <a:r>
              <a:rPr lang="fr-FR" sz="1500" b="1" dirty="0" smtClean="0"/>
              <a:t> consommateur d’énergie fossile </a:t>
            </a:r>
            <a:r>
              <a:rPr lang="fr-FR" sz="1500" b="1" dirty="0"/>
              <a:t>et 1er émetteur de gaz à </a:t>
            </a:r>
            <a:r>
              <a:rPr lang="fr-FR" sz="1500" b="1" dirty="0" smtClean="0"/>
              <a:t>effet de </a:t>
            </a:r>
            <a:r>
              <a:rPr lang="fr-FR" sz="1500" b="1" dirty="0"/>
              <a:t>serre de Nouvelle-Aquitaine, </a:t>
            </a:r>
            <a:r>
              <a:rPr lang="fr-FR" sz="1500" b="1" dirty="0" smtClean="0"/>
              <a:t>avec des </a:t>
            </a:r>
            <a:r>
              <a:rPr lang="fr-FR" sz="1500" b="1" dirty="0"/>
              <a:t>conséquences sur le </a:t>
            </a:r>
            <a:r>
              <a:rPr lang="fr-FR" sz="1500" b="1" dirty="0" smtClean="0"/>
              <a:t>dérèglement climatique </a:t>
            </a:r>
            <a:r>
              <a:rPr lang="fr-FR" sz="1500" b="1" dirty="0"/>
              <a:t>et la qualité de </a:t>
            </a:r>
            <a:r>
              <a:rPr lang="fr-FR" sz="1500" b="1" dirty="0" smtClean="0"/>
              <a:t>l’air.</a:t>
            </a:r>
          </a:p>
          <a:p>
            <a:pPr marL="0" indent="0" algn="just">
              <a:buNone/>
            </a:pPr>
            <a:r>
              <a:rPr lang="fr-FR" sz="1500" dirty="0" smtClean="0"/>
              <a:t>La voiture étant le premier mode de transport </a:t>
            </a:r>
            <a:r>
              <a:rPr lang="fr-FR" sz="1500" dirty="0"/>
              <a:t>pour les déplacements </a:t>
            </a:r>
            <a:r>
              <a:rPr lang="fr-FR" sz="1500" dirty="0" smtClean="0"/>
              <a:t>domicile-travail avec </a:t>
            </a:r>
            <a:r>
              <a:rPr lang="fr-FR" sz="1500" dirty="0"/>
              <a:t>des dépenses contraintes </a:t>
            </a:r>
            <a:r>
              <a:rPr lang="fr-FR" sz="1500" dirty="0" smtClean="0"/>
              <a:t>pour les </a:t>
            </a:r>
            <a:r>
              <a:rPr lang="fr-FR" sz="1500" dirty="0"/>
              <a:t>ménages, le report vers des </a:t>
            </a:r>
            <a:r>
              <a:rPr lang="fr-FR" sz="1500" dirty="0" smtClean="0"/>
              <a:t>transports collectifs </a:t>
            </a:r>
            <a:r>
              <a:rPr lang="fr-FR" sz="1500" dirty="0"/>
              <a:t>et les modes de </a:t>
            </a:r>
            <a:r>
              <a:rPr lang="fr-FR" sz="1500" dirty="0" smtClean="0"/>
              <a:t>déplacement actif </a:t>
            </a:r>
            <a:r>
              <a:rPr lang="fr-FR" sz="1500" dirty="0"/>
              <a:t>sont un enjeu important pour </a:t>
            </a:r>
            <a:r>
              <a:rPr lang="fr-FR" sz="1500" dirty="0" smtClean="0"/>
              <a:t>opérer la </a:t>
            </a:r>
            <a:r>
              <a:rPr lang="fr-FR" sz="1500" dirty="0"/>
              <a:t>transition écologique.</a:t>
            </a:r>
          </a:p>
          <a:p>
            <a:pPr marL="0" indent="0" algn="just">
              <a:buNone/>
            </a:pPr>
            <a:r>
              <a:rPr lang="fr-FR" sz="1500" dirty="0"/>
              <a:t>Pour accompagner cette </a:t>
            </a:r>
            <a:r>
              <a:rPr lang="fr-FR" sz="1500" dirty="0" smtClean="0"/>
              <a:t>transition, plusieurs </a:t>
            </a:r>
            <a:r>
              <a:rPr lang="fr-FR" sz="1500" dirty="0"/>
              <a:t>leviers sont à activer :</a:t>
            </a:r>
          </a:p>
          <a:p>
            <a:pPr algn="just"/>
            <a:r>
              <a:rPr lang="fr-FR" sz="1500" dirty="0" smtClean="0"/>
              <a:t>La </a:t>
            </a:r>
            <a:r>
              <a:rPr lang="fr-FR" sz="1500" dirty="0"/>
              <a:t>structuration d’une offre de </a:t>
            </a:r>
            <a:r>
              <a:rPr lang="fr-FR" sz="1500" dirty="0" smtClean="0"/>
              <a:t>transports collectifs </a:t>
            </a:r>
            <a:r>
              <a:rPr lang="fr-FR" sz="1500" dirty="0"/>
              <a:t>(trains et cars) avec </a:t>
            </a:r>
            <a:r>
              <a:rPr lang="fr-FR" sz="1500" dirty="0" smtClean="0"/>
              <a:t>une tarification </a:t>
            </a:r>
            <a:r>
              <a:rPr lang="fr-FR" sz="1500" dirty="0"/>
              <a:t>attractive pour préserver </a:t>
            </a:r>
            <a:r>
              <a:rPr lang="fr-FR" sz="1500" dirty="0" smtClean="0"/>
              <a:t>le pouvoir </a:t>
            </a:r>
            <a:r>
              <a:rPr lang="fr-FR" sz="1500" dirty="0"/>
              <a:t>d’achat</a:t>
            </a:r>
          </a:p>
          <a:p>
            <a:pPr algn="just"/>
            <a:r>
              <a:rPr lang="fr-FR" sz="1500" dirty="0" smtClean="0"/>
              <a:t>Une </a:t>
            </a:r>
            <a:r>
              <a:rPr lang="fr-FR" sz="1500" dirty="0"/>
              <a:t>politique volontariste en faveur </a:t>
            </a:r>
            <a:r>
              <a:rPr lang="fr-FR" sz="1500" dirty="0" smtClean="0"/>
              <a:t>du report </a:t>
            </a:r>
            <a:r>
              <a:rPr lang="fr-FR" sz="1500" dirty="0"/>
              <a:t>modal des marchandises vers </a:t>
            </a:r>
            <a:r>
              <a:rPr lang="fr-FR" sz="1500" dirty="0" smtClean="0"/>
              <a:t>le ferroviaire</a:t>
            </a:r>
            <a:r>
              <a:rPr lang="fr-FR" sz="1500" dirty="0"/>
              <a:t>, le fluvial et le maritime</a:t>
            </a:r>
          </a:p>
          <a:p>
            <a:pPr algn="just"/>
            <a:r>
              <a:rPr lang="fr-FR" sz="1500" dirty="0" smtClean="0"/>
              <a:t>Le </a:t>
            </a:r>
            <a:r>
              <a:rPr lang="fr-FR" sz="1500" dirty="0"/>
              <a:t>développement de </a:t>
            </a:r>
            <a:r>
              <a:rPr lang="fr-FR" sz="1500" dirty="0" smtClean="0"/>
              <a:t>nouvelles solutions </a:t>
            </a:r>
            <a:r>
              <a:rPr lang="fr-FR" sz="1500" dirty="0"/>
              <a:t>de motorisation </a:t>
            </a:r>
            <a:r>
              <a:rPr lang="fr-FR" sz="1500" dirty="0" smtClean="0"/>
              <a:t>comme l’électrique </a:t>
            </a:r>
            <a:r>
              <a:rPr lang="fr-FR" sz="1500" dirty="0"/>
              <a:t>à batterie ou hydrogène, </a:t>
            </a:r>
            <a:r>
              <a:rPr lang="fr-FR" sz="1500" dirty="0" smtClean="0"/>
              <a:t>ou le </a:t>
            </a:r>
            <a:r>
              <a:rPr lang="fr-FR" sz="1500" dirty="0"/>
              <a:t>développement des </a:t>
            </a:r>
            <a:r>
              <a:rPr lang="fr-FR" sz="1500" dirty="0" smtClean="0"/>
              <a:t>biocarburants comme </a:t>
            </a:r>
            <a:r>
              <a:rPr lang="fr-FR" sz="1500" dirty="0"/>
              <a:t>le </a:t>
            </a:r>
            <a:r>
              <a:rPr lang="fr-FR" sz="1500" dirty="0" err="1"/>
              <a:t>bioGNV</a:t>
            </a:r>
            <a:r>
              <a:rPr lang="fr-FR" sz="1500" dirty="0"/>
              <a:t> ou le </a:t>
            </a:r>
            <a:r>
              <a:rPr lang="fr-FR" sz="1500" dirty="0" smtClean="0"/>
              <a:t>bioéthanol</a:t>
            </a:r>
            <a:endParaRPr lang="fr-FR" sz="1500" dirty="0">
              <a:solidFill>
                <a:srgbClr val="135A86"/>
              </a:solidFill>
            </a:endParaRPr>
          </a:p>
        </p:txBody>
      </p:sp>
      <p:pic>
        <p:nvPicPr>
          <p:cNvPr id="6" name="Image 5"/>
          <p:cNvPicPr>
            <a:picLocks noChangeAspect="1"/>
          </p:cNvPicPr>
          <p:nvPr/>
        </p:nvPicPr>
        <p:blipFill>
          <a:blip r:embed="rId2"/>
          <a:stretch>
            <a:fillRect/>
          </a:stretch>
        </p:blipFill>
        <p:spPr>
          <a:xfrm>
            <a:off x="5314950" y="1723935"/>
            <a:ext cx="3282950" cy="1205227"/>
          </a:xfrm>
          <a:prstGeom prst="rect">
            <a:avLst/>
          </a:prstGeom>
          <a:ln w="57150">
            <a:solidFill>
              <a:srgbClr val="135A86"/>
            </a:solidFill>
          </a:ln>
        </p:spPr>
      </p:pic>
      <p:pic>
        <p:nvPicPr>
          <p:cNvPr id="7" name="Image 6"/>
          <p:cNvPicPr>
            <a:picLocks noChangeAspect="1"/>
          </p:cNvPicPr>
          <p:nvPr/>
        </p:nvPicPr>
        <p:blipFill>
          <a:blip r:embed="rId3"/>
          <a:stretch>
            <a:fillRect/>
          </a:stretch>
        </p:blipFill>
        <p:spPr>
          <a:xfrm>
            <a:off x="8790517" y="2492961"/>
            <a:ext cx="3282950" cy="3586105"/>
          </a:xfrm>
          <a:prstGeom prst="rect">
            <a:avLst/>
          </a:prstGeom>
          <a:ln w="57150">
            <a:solidFill>
              <a:srgbClr val="135A86"/>
            </a:solidFill>
          </a:ln>
        </p:spPr>
      </p:pic>
      <p:pic>
        <p:nvPicPr>
          <p:cNvPr id="8" name="Image 7"/>
          <p:cNvPicPr>
            <a:picLocks noChangeAspect="1"/>
          </p:cNvPicPr>
          <p:nvPr/>
        </p:nvPicPr>
        <p:blipFill>
          <a:blip r:embed="rId4"/>
          <a:stretch>
            <a:fillRect/>
          </a:stretch>
        </p:blipFill>
        <p:spPr>
          <a:xfrm>
            <a:off x="5314950" y="3152183"/>
            <a:ext cx="3282950" cy="618313"/>
          </a:xfrm>
          <a:prstGeom prst="rect">
            <a:avLst/>
          </a:prstGeom>
          <a:ln w="57150">
            <a:solidFill>
              <a:srgbClr val="135A86"/>
            </a:solidFill>
          </a:ln>
        </p:spPr>
      </p:pic>
      <p:pic>
        <p:nvPicPr>
          <p:cNvPr id="9" name="Image 8"/>
          <p:cNvPicPr>
            <a:picLocks noChangeAspect="1"/>
          </p:cNvPicPr>
          <p:nvPr/>
        </p:nvPicPr>
        <p:blipFill>
          <a:blip r:embed="rId5"/>
          <a:stretch>
            <a:fillRect/>
          </a:stretch>
        </p:blipFill>
        <p:spPr>
          <a:xfrm>
            <a:off x="5318503" y="3993517"/>
            <a:ext cx="3279397" cy="2085549"/>
          </a:xfrm>
          <a:prstGeom prst="rect">
            <a:avLst/>
          </a:prstGeom>
          <a:ln w="57150">
            <a:solidFill>
              <a:srgbClr val="135A86"/>
            </a:solidFill>
          </a:ln>
        </p:spPr>
      </p:pic>
    </p:spTree>
    <p:extLst>
      <p:ext uri="{BB962C8B-B14F-4D97-AF65-F5344CB8AC3E}">
        <p14:creationId xmlns:p14="http://schemas.microsoft.com/office/powerpoint/2010/main" val="337515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0478"/>
            <a:ext cx="10515600" cy="1325563"/>
          </a:xfrm>
        </p:spPr>
        <p:txBody>
          <a:bodyPr>
            <a:normAutofit/>
          </a:bodyPr>
          <a:lstStyle/>
          <a:p>
            <a:r>
              <a:rPr lang="fr-FR" sz="3600" b="1" dirty="0">
                <a:solidFill>
                  <a:srgbClr val="2B8F5B"/>
                </a:solidFill>
                <a:latin typeface="BebasNeueBold"/>
              </a:rPr>
              <a:t>E</a:t>
            </a:r>
            <a:r>
              <a:rPr lang="fr-FR" sz="3600" b="1" dirty="0" smtClean="0">
                <a:solidFill>
                  <a:srgbClr val="2B8F5B"/>
                </a:solidFill>
                <a:latin typeface="BebasNeueBold"/>
              </a:rPr>
              <a:t>nergies </a:t>
            </a:r>
            <a:r>
              <a:rPr lang="fr-FR" sz="3600" b="1" dirty="0">
                <a:solidFill>
                  <a:srgbClr val="2B8F5B"/>
                </a:solidFill>
                <a:latin typeface="BebasNeueBold"/>
              </a:rPr>
              <a:t>renouvelables </a:t>
            </a:r>
            <a:r>
              <a:rPr lang="fr-FR" sz="3600" b="1" dirty="0" smtClean="0">
                <a:solidFill>
                  <a:srgbClr val="2B8F5B"/>
                </a:solidFill>
                <a:latin typeface="BebasNeueBold"/>
              </a:rPr>
              <a:t>: une </a:t>
            </a:r>
            <a:r>
              <a:rPr lang="fr-FR" sz="3600" b="1" dirty="0">
                <a:solidFill>
                  <a:srgbClr val="2B8F5B"/>
                </a:solidFill>
                <a:latin typeface="BebasNeueBold"/>
              </a:rPr>
              <a:t>richesse </a:t>
            </a:r>
            <a:r>
              <a:rPr lang="fr-FR" sz="3600" b="1" dirty="0" smtClean="0">
                <a:solidFill>
                  <a:srgbClr val="2B8F5B"/>
                </a:solidFill>
                <a:latin typeface="BebasNeueBold"/>
              </a:rPr>
              <a:t>pour nos </a:t>
            </a:r>
            <a:r>
              <a:rPr lang="fr-FR" sz="3600" b="1" dirty="0">
                <a:solidFill>
                  <a:srgbClr val="2B8F5B"/>
                </a:solidFill>
                <a:latin typeface="BebasNeueBold"/>
              </a:rPr>
              <a:t>territoires</a:t>
            </a:r>
            <a:endParaRPr lang="fr-FR" sz="3600" b="1" dirty="0" smtClean="0">
              <a:solidFill>
                <a:srgbClr val="2B8F5B"/>
              </a:solidFill>
              <a:latin typeface="BebasNeueBold"/>
            </a:endParaRPr>
          </a:p>
        </p:txBody>
      </p:sp>
      <p:sp>
        <p:nvSpPr>
          <p:cNvPr id="3" name="Espace réservé du contenu 2"/>
          <p:cNvSpPr>
            <a:spLocks noGrp="1"/>
          </p:cNvSpPr>
          <p:nvPr>
            <p:ph idx="1"/>
          </p:nvPr>
        </p:nvSpPr>
        <p:spPr>
          <a:xfrm>
            <a:off x="838200" y="1620743"/>
            <a:ext cx="10515600" cy="1522507"/>
          </a:xfrm>
          <a:solidFill>
            <a:srgbClr val="DBEDE5"/>
          </a:solidFill>
        </p:spPr>
        <p:txBody>
          <a:bodyPr>
            <a:normAutofit/>
          </a:bodyPr>
          <a:lstStyle/>
          <a:p>
            <a:pPr marL="0" indent="0">
              <a:buNone/>
            </a:pPr>
            <a:r>
              <a:rPr lang="fr-FR" sz="1600" b="1" dirty="0"/>
              <a:t>La diversité des ressources </a:t>
            </a:r>
            <a:r>
              <a:rPr lang="fr-FR" sz="1600" b="1" dirty="0" smtClean="0"/>
              <a:t>naturelles offre </a:t>
            </a:r>
            <a:r>
              <a:rPr lang="fr-FR" sz="1600" b="1" dirty="0"/>
              <a:t>à la Nouvelle-Aquitaine </a:t>
            </a:r>
            <a:r>
              <a:rPr lang="fr-FR" sz="1600" b="1" dirty="0" smtClean="0"/>
              <a:t>un potentiel </a:t>
            </a:r>
            <a:r>
              <a:rPr lang="fr-FR" sz="1600" b="1" dirty="0"/>
              <a:t>exceptionnel pour </a:t>
            </a:r>
            <a:r>
              <a:rPr lang="fr-FR" sz="1600" b="1" dirty="0" smtClean="0"/>
              <a:t>un mix </a:t>
            </a:r>
            <a:r>
              <a:rPr lang="fr-FR" sz="1600" b="1" dirty="0"/>
              <a:t>énergétique basé sur les </a:t>
            </a:r>
            <a:r>
              <a:rPr lang="fr-FR" sz="1600" b="1" dirty="0" smtClean="0"/>
              <a:t>énergies renouvelables </a:t>
            </a:r>
            <a:r>
              <a:rPr lang="fr-FR" sz="1600" b="1" dirty="0"/>
              <a:t>(</a:t>
            </a:r>
            <a:r>
              <a:rPr lang="fr-FR" sz="1600" b="1" dirty="0" err="1"/>
              <a:t>EnR</a:t>
            </a:r>
            <a:r>
              <a:rPr lang="fr-FR" sz="1600" b="1" dirty="0" smtClean="0"/>
              <a:t>).</a:t>
            </a:r>
          </a:p>
          <a:p>
            <a:pPr marL="0" indent="0">
              <a:buNone/>
            </a:pPr>
            <a:r>
              <a:rPr lang="fr-FR" sz="1600" dirty="0" smtClean="0"/>
              <a:t>Avec </a:t>
            </a:r>
            <a:r>
              <a:rPr lang="fr-FR" sz="1600" dirty="0"/>
              <a:t>une production de 36 </a:t>
            </a:r>
            <a:r>
              <a:rPr lang="fr-FR" sz="1600" dirty="0" smtClean="0"/>
              <a:t>000 </a:t>
            </a:r>
            <a:r>
              <a:rPr lang="fr-FR" sz="1600" dirty="0" err="1" smtClean="0"/>
              <a:t>GWh</a:t>
            </a:r>
            <a:r>
              <a:rPr lang="fr-FR" sz="1600" dirty="0" smtClean="0"/>
              <a:t> </a:t>
            </a:r>
            <a:r>
              <a:rPr lang="fr-FR" sz="1600" dirty="0"/>
              <a:t>d’énergies renouvelables, </a:t>
            </a:r>
            <a:r>
              <a:rPr lang="fr-FR" sz="1600" dirty="0" smtClean="0"/>
              <a:t>la Nouvelle-Aquitaine </a:t>
            </a:r>
            <a:r>
              <a:rPr lang="fr-FR" sz="1600" dirty="0"/>
              <a:t>couvre </a:t>
            </a:r>
            <a:r>
              <a:rPr lang="fr-FR" sz="1600" dirty="0" smtClean="0"/>
              <a:t>aujourd’hui 23</a:t>
            </a:r>
            <a:r>
              <a:rPr lang="fr-FR" sz="1600" dirty="0"/>
              <a:t>% de </a:t>
            </a:r>
            <a:r>
              <a:rPr lang="fr-FR" sz="1600" dirty="0" smtClean="0"/>
              <a:t>sa consommation </a:t>
            </a:r>
            <a:r>
              <a:rPr lang="fr-FR" sz="1600" dirty="0"/>
              <a:t>énergétique.</a:t>
            </a:r>
          </a:p>
          <a:p>
            <a:pPr marL="0" indent="0">
              <a:buNone/>
            </a:pPr>
            <a:r>
              <a:rPr lang="fr-FR" sz="1600" dirty="0"/>
              <a:t>L’objectif est d’atteindre </a:t>
            </a:r>
            <a:r>
              <a:rPr lang="fr-FR" sz="1600" b="1" dirty="0"/>
              <a:t>45 % en 2030 </a:t>
            </a:r>
            <a:r>
              <a:rPr lang="fr-FR" sz="1600" dirty="0" smtClean="0"/>
              <a:t>et </a:t>
            </a:r>
            <a:r>
              <a:rPr lang="fr-FR" sz="1600" b="1" dirty="0" smtClean="0"/>
              <a:t>100 % </a:t>
            </a:r>
            <a:r>
              <a:rPr lang="fr-FR" sz="1600" b="1" dirty="0"/>
              <a:t>en 2050</a:t>
            </a:r>
            <a:r>
              <a:rPr lang="fr-FR" sz="1600" dirty="0"/>
              <a:t>.</a:t>
            </a:r>
            <a:endParaRPr lang="fr-FR" sz="1600" dirty="0">
              <a:solidFill>
                <a:srgbClr val="135A86"/>
              </a:solidFill>
            </a:endParaRPr>
          </a:p>
        </p:txBody>
      </p:sp>
      <p:pic>
        <p:nvPicPr>
          <p:cNvPr id="6" name="Image 5"/>
          <p:cNvPicPr>
            <a:picLocks noChangeAspect="1"/>
          </p:cNvPicPr>
          <p:nvPr/>
        </p:nvPicPr>
        <p:blipFill>
          <a:blip r:embed="rId2"/>
          <a:stretch>
            <a:fillRect/>
          </a:stretch>
        </p:blipFill>
        <p:spPr>
          <a:xfrm>
            <a:off x="838200" y="3409950"/>
            <a:ext cx="2905125" cy="694491"/>
          </a:xfrm>
          <a:prstGeom prst="rect">
            <a:avLst/>
          </a:prstGeom>
          <a:ln w="57150">
            <a:solidFill>
              <a:srgbClr val="135A86"/>
            </a:solidFill>
          </a:ln>
        </p:spPr>
      </p:pic>
      <p:pic>
        <p:nvPicPr>
          <p:cNvPr id="7" name="Image 6"/>
          <p:cNvPicPr>
            <a:picLocks noChangeAspect="1"/>
          </p:cNvPicPr>
          <p:nvPr/>
        </p:nvPicPr>
        <p:blipFill>
          <a:blip r:embed="rId3"/>
          <a:stretch>
            <a:fillRect/>
          </a:stretch>
        </p:blipFill>
        <p:spPr>
          <a:xfrm>
            <a:off x="838200" y="4371141"/>
            <a:ext cx="2905125" cy="715258"/>
          </a:xfrm>
          <a:prstGeom prst="rect">
            <a:avLst/>
          </a:prstGeom>
          <a:ln w="57150">
            <a:solidFill>
              <a:srgbClr val="135A86"/>
            </a:solidFill>
          </a:ln>
        </p:spPr>
      </p:pic>
      <p:pic>
        <p:nvPicPr>
          <p:cNvPr id="8" name="Image 7"/>
          <p:cNvPicPr>
            <a:picLocks noChangeAspect="1"/>
          </p:cNvPicPr>
          <p:nvPr/>
        </p:nvPicPr>
        <p:blipFill>
          <a:blip r:embed="rId4"/>
          <a:stretch>
            <a:fillRect/>
          </a:stretch>
        </p:blipFill>
        <p:spPr>
          <a:xfrm>
            <a:off x="838200" y="5353099"/>
            <a:ext cx="2905125" cy="704273"/>
          </a:xfrm>
          <a:prstGeom prst="rect">
            <a:avLst/>
          </a:prstGeom>
          <a:ln w="57150">
            <a:solidFill>
              <a:srgbClr val="135A86"/>
            </a:solidFill>
          </a:ln>
        </p:spPr>
      </p:pic>
      <p:pic>
        <p:nvPicPr>
          <p:cNvPr id="9" name="Image 8"/>
          <p:cNvPicPr>
            <a:picLocks noChangeAspect="1"/>
          </p:cNvPicPr>
          <p:nvPr/>
        </p:nvPicPr>
        <p:blipFill>
          <a:blip r:embed="rId5"/>
          <a:stretch>
            <a:fillRect/>
          </a:stretch>
        </p:blipFill>
        <p:spPr>
          <a:xfrm>
            <a:off x="4262438" y="3394158"/>
            <a:ext cx="2991994" cy="708969"/>
          </a:xfrm>
          <a:prstGeom prst="rect">
            <a:avLst/>
          </a:prstGeom>
          <a:ln w="57150">
            <a:solidFill>
              <a:srgbClr val="135A86"/>
            </a:solidFill>
          </a:ln>
        </p:spPr>
      </p:pic>
      <p:pic>
        <p:nvPicPr>
          <p:cNvPr id="10" name="Image 9"/>
          <p:cNvPicPr>
            <a:picLocks noChangeAspect="1"/>
          </p:cNvPicPr>
          <p:nvPr/>
        </p:nvPicPr>
        <p:blipFill>
          <a:blip r:embed="rId6"/>
          <a:stretch>
            <a:fillRect/>
          </a:stretch>
        </p:blipFill>
        <p:spPr>
          <a:xfrm>
            <a:off x="4262437" y="4354035"/>
            <a:ext cx="2991995" cy="715258"/>
          </a:xfrm>
          <a:prstGeom prst="rect">
            <a:avLst/>
          </a:prstGeom>
          <a:ln w="57150">
            <a:solidFill>
              <a:srgbClr val="135A86"/>
            </a:solidFill>
          </a:ln>
        </p:spPr>
      </p:pic>
      <p:pic>
        <p:nvPicPr>
          <p:cNvPr id="11" name="Image 10"/>
          <p:cNvPicPr>
            <a:picLocks noChangeAspect="1"/>
          </p:cNvPicPr>
          <p:nvPr/>
        </p:nvPicPr>
        <p:blipFill>
          <a:blip r:embed="rId7"/>
          <a:stretch>
            <a:fillRect/>
          </a:stretch>
        </p:blipFill>
        <p:spPr>
          <a:xfrm>
            <a:off x="4262437" y="5353098"/>
            <a:ext cx="2991995" cy="704273"/>
          </a:xfrm>
          <a:prstGeom prst="rect">
            <a:avLst/>
          </a:prstGeom>
          <a:ln w="57150">
            <a:solidFill>
              <a:srgbClr val="135A86"/>
            </a:solidFill>
          </a:ln>
        </p:spPr>
      </p:pic>
      <p:pic>
        <p:nvPicPr>
          <p:cNvPr id="12" name="Image 11"/>
          <p:cNvPicPr>
            <a:picLocks noChangeAspect="1"/>
          </p:cNvPicPr>
          <p:nvPr/>
        </p:nvPicPr>
        <p:blipFill>
          <a:blip r:embed="rId8"/>
          <a:stretch>
            <a:fillRect/>
          </a:stretch>
        </p:blipFill>
        <p:spPr>
          <a:xfrm>
            <a:off x="8092632" y="3401860"/>
            <a:ext cx="2942080" cy="710671"/>
          </a:xfrm>
          <a:prstGeom prst="rect">
            <a:avLst/>
          </a:prstGeom>
          <a:ln w="57150">
            <a:solidFill>
              <a:srgbClr val="135A86"/>
            </a:solidFill>
          </a:ln>
        </p:spPr>
      </p:pic>
      <p:pic>
        <p:nvPicPr>
          <p:cNvPr id="13" name="Image 12"/>
          <p:cNvPicPr>
            <a:picLocks noChangeAspect="1"/>
          </p:cNvPicPr>
          <p:nvPr/>
        </p:nvPicPr>
        <p:blipFill>
          <a:blip r:embed="rId9"/>
          <a:stretch>
            <a:fillRect/>
          </a:stretch>
        </p:blipFill>
        <p:spPr>
          <a:xfrm>
            <a:off x="7773545" y="4521249"/>
            <a:ext cx="3580255" cy="1536123"/>
          </a:xfrm>
          <a:prstGeom prst="rect">
            <a:avLst/>
          </a:prstGeom>
        </p:spPr>
      </p:pic>
    </p:spTree>
    <p:extLst>
      <p:ext uri="{BB962C8B-B14F-4D97-AF65-F5344CB8AC3E}">
        <p14:creationId xmlns:p14="http://schemas.microsoft.com/office/powerpoint/2010/main" val="78051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5615" y="290478"/>
            <a:ext cx="9363075" cy="1325563"/>
          </a:xfrm>
        </p:spPr>
        <p:txBody>
          <a:bodyPr>
            <a:normAutofit/>
          </a:bodyPr>
          <a:lstStyle/>
          <a:p>
            <a:r>
              <a:rPr lang="fr-FR" sz="3600" b="1" dirty="0" smtClean="0">
                <a:solidFill>
                  <a:srgbClr val="2B8F5B"/>
                </a:solidFill>
                <a:latin typeface="BebasNeueBold"/>
              </a:rPr>
              <a:t>Ressources, consommation, déchets : atteindre le cercle vertueux</a:t>
            </a:r>
          </a:p>
        </p:txBody>
      </p:sp>
      <p:sp>
        <p:nvSpPr>
          <p:cNvPr id="3" name="Espace réservé du contenu 2"/>
          <p:cNvSpPr>
            <a:spLocks noGrp="1"/>
          </p:cNvSpPr>
          <p:nvPr>
            <p:ph idx="1"/>
          </p:nvPr>
        </p:nvSpPr>
        <p:spPr>
          <a:xfrm>
            <a:off x="2156601" y="1782848"/>
            <a:ext cx="8281360" cy="3004813"/>
          </a:xfrm>
          <a:solidFill>
            <a:srgbClr val="DBEDE5"/>
          </a:solidFill>
        </p:spPr>
        <p:txBody>
          <a:bodyPr>
            <a:normAutofit/>
          </a:bodyPr>
          <a:lstStyle/>
          <a:p>
            <a:pPr marL="0" indent="0" algn="just">
              <a:buNone/>
            </a:pPr>
            <a:r>
              <a:rPr lang="fr-FR" sz="1600" b="1" dirty="0" smtClean="0"/>
              <a:t>Au niveau du territoire néo-aquitain, la production de déchets ne cesse d’augmenter. Elle est le résultat d’une consommation linéaire qui intègre peu le fait que les ressources soient limitées.</a:t>
            </a:r>
          </a:p>
          <a:p>
            <a:pPr marL="0" indent="0" algn="just">
              <a:buNone/>
            </a:pPr>
            <a:r>
              <a:rPr lang="fr-FR" sz="1600" dirty="0" smtClean="0"/>
              <a:t>Une partie importante des déchets produits par les Néo-Aquitains finit en décharge ou en incinérateur. Brûler ou enfouir ces déchets revient à gaspiller les ressources de la planète.</a:t>
            </a:r>
          </a:p>
          <a:p>
            <a:pPr marL="0" indent="0" algn="just">
              <a:buNone/>
            </a:pPr>
            <a:r>
              <a:rPr lang="fr-FR" sz="1600" dirty="0" smtClean="0"/>
              <a:t>La Région souhaite engager le territoire dans une démarche « zéro déchet </a:t>
            </a:r>
            <a:r>
              <a:rPr lang="fr-FR" sz="1600" dirty="0" smtClean="0"/>
              <a:t>»</a:t>
            </a:r>
          </a:p>
          <a:p>
            <a:pPr marL="0" indent="0" algn="just">
              <a:spcBef>
                <a:spcPts val="0"/>
              </a:spcBef>
              <a:buNone/>
            </a:pPr>
            <a:r>
              <a:rPr lang="fr-FR" sz="1600" dirty="0" smtClean="0"/>
              <a:t>en </a:t>
            </a:r>
            <a:r>
              <a:rPr lang="fr-FR" sz="1600" dirty="0" smtClean="0"/>
              <a:t>actionnant 3 principes :</a:t>
            </a:r>
          </a:p>
          <a:p>
            <a:pPr algn="just"/>
            <a:r>
              <a:rPr lang="fr-FR" sz="1600" dirty="0" smtClean="0"/>
              <a:t>Prévenir et réduire la production de déchets</a:t>
            </a:r>
          </a:p>
          <a:p>
            <a:pPr algn="just"/>
            <a:r>
              <a:rPr lang="fr-FR" sz="1600" dirty="0" smtClean="0"/>
              <a:t>Réutiliser et réparer ce qui peut avoir une seconde vie</a:t>
            </a:r>
          </a:p>
          <a:p>
            <a:pPr algn="just"/>
            <a:r>
              <a:rPr lang="fr-FR" sz="1600" dirty="0" smtClean="0"/>
              <a:t>Composter plutôt qu’éliminer</a:t>
            </a:r>
            <a:endParaRPr lang="fr-FR" sz="1600" dirty="0">
              <a:solidFill>
                <a:srgbClr val="135A86"/>
              </a:solidFill>
            </a:endParaRPr>
          </a:p>
        </p:txBody>
      </p:sp>
      <p:pic>
        <p:nvPicPr>
          <p:cNvPr id="4" name="Image 3"/>
          <p:cNvPicPr>
            <a:picLocks noChangeAspect="1"/>
          </p:cNvPicPr>
          <p:nvPr/>
        </p:nvPicPr>
        <p:blipFill>
          <a:blip r:embed="rId2"/>
          <a:stretch>
            <a:fillRect/>
          </a:stretch>
        </p:blipFill>
        <p:spPr>
          <a:xfrm>
            <a:off x="7220309" y="3737105"/>
            <a:ext cx="4702735" cy="2853345"/>
          </a:xfrm>
          <a:prstGeom prst="rect">
            <a:avLst/>
          </a:prstGeom>
          <a:ln w="57150">
            <a:solidFill>
              <a:srgbClr val="135A86"/>
            </a:solidFill>
          </a:ln>
        </p:spPr>
      </p:pic>
      <p:pic>
        <p:nvPicPr>
          <p:cNvPr id="6" name="Image 5"/>
          <p:cNvPicPr>
            <a:picLocks noChangeAspect="1"/>
          </p:cNvPicPr>
          <p:nvPr/>
        </p:nvPicPr>
        <p:blipFill>
          <a:blip r:embed="rId3"/>
          <a:stretch>
            <a:fillRect/>
          </a:stretch>
        </p:blipFill>
        <p:spPr>
          <a:xfrm>
            <a:off x="0" y="0"/>
            <a:ext cx="1990725" cy="5981700"/>
          </a:xfrm>
          <a:prstGeom prst="rect">
            <a:avLst/>
          </a:prstGeom>
        </p:spPr>
      </p:pic>
    </p:spTree>
    <p:extLst>
      <p:ext uri="{BB962C8B-B14F-4D97-AF65-F5344CB8AC3E}">
        <p14:creationId xmlns:p14="http://schemas.microsoft.com/office/powerpoint/2010/main" val="2399973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0478"/>
            <a:ext cx="10515600" cy="1325563"/>
          </a:xfrm>
        </p:spPr>
        <p:txBody>
          <a:bodyPr/>
          <a:lstStyle/>
          <a:p>
            <a:r>
              <a:rPr lang="fr-FR" sz="3600" b="1" dirty="0" smtClean="0">
                <a:solidFill>
                  <a:srgbClr val="2B8F5B"/>
                </a:solidFill>
                <a:latin typeface="BebasNeueBold"/>
              </a:rPr>
              <a:t>Biodiversité et espaces naturels : protéger une nature unique</a:t>
            </a:r>
          </a:p>
        </p:txBody>
      </p:sp>
      <p:sp>
        <p:nvSpPr>
          <p:cNvPr id="3" name="Espace réservé du contenu 2"/>
          <p:cNvSpPr>
            <a:spLocks noGrp="1"/>
          </p:cNvSpPr>
          <p:nvPr>
            <p:ph idx="1"/>
          </p:nvPr>
        </p:nvSpPr>
        <p:spPr>
          <a:xfrm>
            <a:off x="838200" y="1601693"/>
            <a:ext cx="10515600" cy="3604789"/>
          </a:xfrm>
          <a:solidFill>
            <a:srgbClr val="DBEDE5"/>
          </a:solidFill>
        </p:spPr>
        <p:txBody>
          <a:bodyPr>
            <a:normAutofit/>
          </a:bodyPr>
          <a:lstStyle/>
          <a:p>
            <a:pPr marL="0" indent="0" algn="just">
              <a:buNone/>
            </a:pPr>
            <a:r>
              <a:rPr lang="fr-FR" sz="1600" b="1" dirty="0" smtClean="0"/>
              <a:t>La </a:t>
            </a:r>
            <a:r>
              <a:rPr lang="fr-FR" sz="1600" b="1" dirty="0"/>
              <a:t>Nouvelle-Aquitaine est </a:t>
            </a:r>
            <a:r>
              <a:rPr lang="fr-FR" sz="1600" b="1" dirty="0" smtClean="0"/>
              <a:t>constituée d’un </a:t>
            </a:r>
            <a:r>
              <a:rPr lang="fr-FR" sz="1600" b="1" dirty="0"/>
              <a:t>vaste ensemble </a:t>
            </a:r>
            <a:r>
              <a:rPr lang="fr-FR" sz="1600" b="1" dirty="0" smtClean="0"/>
              <a:t>d’espaces naturels</a:t>
            </a:r>
            <a:r>
              <a:rPr lang="fr-FR" sz="1600" b="1" dirty="0"/>
              <a:t>, agricoles et forestiers </a:t>
            </a:r>
            <a:r>
              <a:rPr lang="fr-FR" sz="1600" b="1" dirty="0" smtClean="0"/>
              <a:t>placés sous </a:t>
            </a:r>
            <a:r>
              <a:rPr lang="fr-FR" sz="1600" b="1" dirty="0"/>
              <a:t>influences atlantique, </a:t>
            </a:r>
            <a:r>
              <a:rPr lang="fr-FR" sz="1600" b="1" dirty="0" smtClean="0"/>
              <a:t>continentale et </a:t>
            </a:r>
            <a:r>
              <a:rPr lang="fr-FR" sz="1600" b="1" dirty="0"/>
              <a:t>montagnarde. Cela se traduit par </a:t>
            </a:r>
            <a:r>
              <a:rPr lang="fr-FR" sz="1600" b="1" dirty="0" smtClean="0"/>
              <a:t>une grande </a:t>
            </a:r>
            <a:r>
              <a:rPr lang="fr-FR" sz="1600" b="1" dirty="0"/>
              <a:t>richesse en termes </a:t>
            </a:r>
            <a:r>
              <a:rPr lang="fr-FR" sz="1600" b="1" dirty="0" smtClean="0"/>
              <a:t>d’espèces animales </a:t>
            </a:r>
            <a:r>
              <a:rPr lang="fr-FR" sz="1600" b="1" dirty="0"/>
              <a:t>et végétales présentes sur </a:t>
            </a:r>
            <a:r>
              <a:rPr lang="fr-FR" sz="1600" b="1" dirty="0" smtClean="0"/>
              <a:t>le territoire</a:t>
            </a:r>
            <a:r>
              <a:rPr lang="fr-FR" sz="1600" b="1" dirty="0"/>
              <a:t>.</a:t>
            </a:r>
          </a:p>
          <a:p>
            <a:pPr marL="0" indent="0" algn="just">
              <a:buNone/>
            </a:pPr>
            <a:r>
              <a:rPr lang="fr-FR" sz="1600" dirty="0"/>
              <a:t>Cependant, malgré la présence </a:t>
            </a:r>
            <a:r>
              <a:rPr lang="fr-FR" sz="1600" dirty="0" smtClean="0"/>
              <a:t>de protections </a:t>
            </a:r>
            <a:r>
              <a:rPr lang="fr-FR" sz="1600" dirty="0"/>
              <a:t>existantes, la biodiversité </a:t>
            </a:r>
            <a:r>
              <a:rPr lang="fr-FR" sz="1600" dirty="0" smtClean="0"/>
              <a:t>néo-aquitaine est </a:t>
            </a:r>
            <a:r>
              <a:rPr lang="fr-FR" sz="1600" dirty="0"/>
              <a:t>en déclin car elle est </a:t>
            </a:r>
            <a:r>
              <a:rPr lang="fr-FR" sz="1600" dirty="0" smtClean="0"/>
              <a:t>soumise à </a:t>
            </a:r>
            <a:r>
              <a:rPr lang="fr-FR" sz="1600" dirty="0"/>
              <a:t>de fortes pressions :</a:t>
            </a:r>
          </a:p>
          <a:p>
            <a:pPr algn="just"/>
            <a:r>
              <a:rPr lang="fr-FR" sz="1600" dirty="0" smtClean="0"/>
              <a:t>Fragmentation </a:t>
            </a:r>
            <a:r>
              <a:rPr lang="fr-FR" sz="1600" dirty="0"/>
              <a:t>ou destruction </a:t>
            </a:r>
            <a:r>
              <a:rPr lang="fr-FR" sz="1600" dirty="0" smtClean="0"/>
              <a:t>des habitats </a:t>
            </a:r>
            <a:r>
              <a:rPr lang="fr-FR" sz="1600" dirty="0"/>
              <a:t>naturels</a:t>
            </a:r>
          </a:p>
          <a:p>
            <a:pPr algn="just"/>
            <a:r>
              <a:rPr lang="fr-FR" sz="1600" dirty="0" smtClean="0"/>
              <a:t>Augmentation </a:t>
            </a:r>
            <a:r>
              <a:rPr lang="fr-FR" sz="1600" dirty="0"/>
              <a:t>des surfaces artificialisées</a:t>
            </a:r>
          </a:p>
          <a:p>
            <a:pPr marL="0" indent="0" algn="just">
              <a:buNone/>
            </a:pPr>
            <a:r>
              <a:rPr lang="fr-FR" sz="1600" dirty="0"/>
              <a:t>Chaque disparition d’espèces </a:t>
            </a:r>
            <a:r>
              <a:rPr lang="fr-FR" sz="1600" dirty="0" smtClean="0"/>
              <a:t>végétales ou </a:t>
            </a:r>
            <a:r>
              <a:rPr lang="fr-FR" sz="1600" dirty="0"/>
              <a:t>animales constitue une </a:t>
            </a:r>
            <a:r>
              <a:rPr lang="fr-FR" sz="1600" dirty="0" smtClean="0"/>
              <a:t>perte</a:t>
            </a:r>
          </a:p>
          <a:p>
            <a:pPr marL="0" indent="0" algn="just">
              <a:spcBef>
                <a:spcPts val="0"/>
              </a:spcBef>
              <a:buNone/>
            </a:pPr>
            <a:r>
              <a:rPr lang="fr-FR" sz="1600" dirty="0" smtClean="0"/>
              <a:t>sèche </a:t>
            </a:r>
            <a:r>
              <a:rPr lang="fr-FR" sz="1600" dirty="0"/>
              <a:t>pour le patrimoine naturel de </a:t>
            </a:r>
            <a:r>
              <a:rPr lang="fr-FR" sz="1600" dirty="0" smtClean="0"/>
              <a:t>la Nouvelle-Aquitaine </a:t>
            </a:r>
            <a:r>
              <a:rPr lang="fr-FR" sz="1600" dirty="0"/>
              <a:t>avec </a:t>
            </a:r>
            <a:r>
              <a:rPr lang="fr-FR" sz="1600" dirty="0" smtClean="0"/>
              <a:t>des</a:t>
            </a:r>
          </a:p>
          <a:p>
            <a:pPr marL="0" indent="0" algn="just">
              <a:spcBef>
                <a:spcPts val="0"/>
              </a:spcBef>
              <a:buNone/>
            </a:pPr>
            <a:r>
              <a:rPr lang="fr-FR" sz="1600" dirty="0" smtClean="0"/>
              <a:t>incidences importantes </a:t>
            </a:r>
            <a:r>
              <a:rPr lang="fr-FR" sz="1600" dirty="0"/>
              <a:t>sur l’économie du </a:t>
            </a:r>
            <a:r>
              <a:rPr lang="fr-FR" sz="1600" dirty="0" smtClean="0"/>
              <a:t>territoire. Limiter </a:t>
            </a:r>
            <a:r>
              <a:rPr lang="fr-FR" sz="1600" dirty="0"/>
              <a:t>l’érosion de </a:t>
            </a:r>
            <a:r>
              <a:rPr lang="fr-FR" sz="1600" dirty="0" smtClean="0"/>
              <a:t>la</a:t>
            </a:r>
          </a:p>
          <a:p>
            <a:pPr marL="0" indent="0" algn="just">
              <a:spcBef>
                <a:spcPts val="0"/>
              </a:spcBef>
              <a:buNone/>
            </a:pPr>
            <a:r>
              <a:rPr lang="fr-FR" sz="1600" dirty="0" smtClean="0"/>
              <a:t>biodiversité </a:t>
            </a:r>
            <a:r>
              <a:rPr lang="fr-FR" sz="1600" dirty="0"/>
              <a:t>est </a:t>
            </a:r>
            <a:r>
              <a:rPr lang="fr-FR" sz="1600" dirty="0" smtClean="0"/>
              <a:t>une priorité </a:t>
            </a:r>
            <a:r>
              <a:rPr lang="fr-FR" sz="1600" dirty="0"/>
              <a:t>de la Région et passe ainsi </a:t>
            </a:r>
            <a:r>
              <a:rPr lang="fr-FR" sz="1600" dirty="0" smtClean="0"/>
              <a:t>par la </a:t>
            </a:r>
            <a:r>
              <a:rPr lang="fr-FR" sz="1600" dirty="0"/>
              <a:t>prise </a:t>
            </a:r>
            <a:r>
              <a:rPr lang="fr-FR" sz="1600" dirty="0" smtClean="0"/>
              <a:t>en</a:t>
            </a:r>
          </a:p>
          <a:p>
            <a:pPr marL="0" indent="0" algn="just">
              <a:spcBef>
                <a:spcPts val="0"/>
              </a:spcBef>
              <a:buNone/>
            </a:pPr>
            <a:r>
              <a:rPr lang="fr-FR" sz="1600" dirty="0" smtClean="0"/>
              <a:t>compte </a:t>
            </a:r>
            <a:r>
              <a:rPr lang="fr-FR" sz="1600" dirty="0"/>
              <a:t>dans les </a:t>
            </a:r>
            <a:r>
              <a:rPr lang="fr-FR" sz="1600" dirty="0" smtClean="0"/>
              <a:t>politiques d’aménagement </a:t>
            </a:r>
            <a:r>
              <a:rPr lang="fr-FR" sz="1600" dirty="0"/>
              <a:t>des territoires, </a:t>
            </a:r>
            <a:r>
              <a:rPr lang="fr-FR" sz="1600" dirty="0" smtClean="0"/>
              <a:t>de mesures de</a:t>
            </a:r>
          </a:p>
          <a:p>
            <a:pPr marL="0" indent="0" algn="just">
              <a:spcBef>
                <a:spcPts val="0"/>
              </a:spcBef>
              <a:buNone/>
            </a:pPr>
            <a:r>
              <a:rPr lang="fr-FR" sz="1600" dirty="0" smtClean="0"/>
              <a:t>gestion </a:t>
            </a:r>
            <a:r>
              <a:rPr lang="fr-FR" sz="1600" dirty="0"/>
              <a:t>et de protection </a:t>
            </a:r>
            <a:r>
              <a:rPr lang="fr-FR" sz="1600" dirty="0" smtClean="0"/>
              <a:t>des espaces </a:t>
            </a:r>
            <a:r>
              <a:rPr lang="fr-FR" sz="1600" dirty="0"/>
              <a:t>naturels.</a:t>
            </a:r>
            <a:endParaRPr lang="fr-FR" sz="1600" dirty="0">
              <a:solidFill>
                <a:srgbClr val="135A86"/>
              </a:solidFill>
            </a:endParaRPr>
          </a:p>
        </p:txBody>
      </p:sp>
      <p:pic>
        <p:nvPicPr>
          <p:cNvPr id="4" name="Image 3"/>
          <p:cNvPicPr>
            <a:picLocks noChangeAspect="1"/>
          </p:cNvPicPr>
          <p:nvPr/>
        </p:nvPicPr>
        <p:blipFill>
          <a:blip r:embed="rId2"/>
          <a:stretch>
            <a:fillRect/>
          </a:stretch>
        </p:blipFill>
        <p:spPr>
          <a:xfrm>
            <a:off x="7312865" y="3708392"/>
            <a:ext cx="4533900" cy="2781300"/>
          </a:xfrm>
          <a:prstGeom prst="rect">
            <a:avLst/>
          </a:prstGeom>
          <a:ln w="57150">
            <a:solidFill>
              <a:srgbClr val="135A86"/>
            </a:solidFill>
          </a:ln>
        </p:spPr>
      </p:pic>
      <p:pic>
        <p:nvPicPr>
          <p:cNvPr id="5" name="Image 4"/>
          <p:cNvPicPr>
            <a:picLocks noChangeAspect="1"/>
          </p:cNvPicPr>
          <p:nvPr/>
        </p:nvPicPr>
        <p:blipFill>
          <a:blip r:embed="rId3"/>
          <a:stretch>
            <a:fillRect/>
          </a:stretch>
        </p:blipFill>
        <p:spPr>
          <a:xfrm>
            <a:off x="1684308" y="5358990"/>
            <a:ext cx="1593730" cy="1158707"/>
          </a:xfrm>
          <a:prstGeom prst="rect">
            <a:avLst/>
          </a:prstGeom>
        </p:spPr>
      </p:pic>
    </p:spTree>
    <p:extLst>
      <p:ext uri="{BB962C8B-B14F-4D97-AF65-F5344CB8AC3E}">
        <p14:creationId xmlns:p14="http://schemas.microsoft.com/office/powerpoint/2010/main" val="151310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1410</Words>
  <Application>Microsoft Office PowerPoint</Application>
  <PresentationFormat>Grand écran</PresentationFormat>
  <Paragraphs>87</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BebasNeueBold</vt:lpstr>
      <vt:lpstr>Calibri</vt:lpstr>
      <vt:lpstr>Calibri Light</vt:lpstr>
      <vt:lpstr>Segoe UI Semilight</vt:lpstr>
      <vt:lpstr>Thème Office</vt:lpstr>
      <vt:lpstr>Présentation PowerPoint</vt:lpstr>
      <vt:lpstr>La genèse : une approche scientifique avec les comités AcclimaTerra et ECOBIOSE</vt:lpstr>
      <vt:lpstr>Néo Terra : 11 ambitions pour passer du diagnostic à l’action</vt:lpstr>
      <vt:lpstr>L’agroécologie : réduire l’impact environnemental</vt:lpstr>
      <vt:lpstr>Relever les défis de l’environnement et du climat : une opportunité pour les entreprises</vt:lpstr>
      <vt:lpstr>Des mobilités propres pour tous</vt:lpstr>
      <vt:lpstr>Energies renouvelables : une richesse pour nos territoires</vt:lpstr>
      <vt:lpstr>Ressources, consommation, déchets : atteindre le cercle vertueux</vt:lpstr>
      <vt:lpstr>Biodiversité et espaces naturels : protéger une nature unique</vt:lpstr>
      <vt:lpstr>Erosion côtière et submersion marine</vt:lpstr>
      <vt:lpstr>L’eau : source de vie, source d’inquiétudes</vt:lpstr>
      <vt:lpstr>Préserver les terres agricoles, forestières et naturelles</vt:lpstr>
    </vt:vector>
  </TitlesOfParts>
  <Company>Conseil regional Aquitaine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BEZARD</dc:creator>
  <cp:lastModifiedBy>Marion BEZARD</cp:lastModifiedBy>
  <cp:revision>39</cp:revision>
  <dcterms:created xsi:type="dcterms:W3CDTF">2019-12-02T07:18:39Z</dcterms:created>
  <dcterms:modified xsi:type="dcterms:W3CDTF">2019-12-02T11:46:06Z</dcterms:modified>
</cp:coreProperties>
</file>