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8"/>
  </p:notesMasterIdLst>
  <p:sldIdLst>
    <p:sldId id="274" r:id="rId5"/>
    <p:sldId id="257" r:id="rId6"/>
    <p:sldId id="260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78" r:id="rId17"/>
  </p:sldIdLst>
  <p:sldSz cx="9144000" cy="5143500" type="screen16x9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9143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363F"/>
    <a:srgbClr val="EEEEEE"/>
    <a:srgbClr val="646A69"/>
    <a:srgbClr val="000000"/>
    <a:srgbClr val="C3273B"/>
    <a:srgbClr val="F29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66C43C-D6B4-485B-AB23-7D76423B6238}" v="2" dt="2023-07-25T13:58:43.27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4725" autoAdjust="0"/>
  </p:normalViewPr>
  <p:slideViewPr>
    <p:cSldViewPr snapToGrid="0">
      <p:cViewPr varScale="1">
        <p:scale>
          <a:sx n="103" d="100"/>
          <a:sy n="103" d="100"/>
        </p:scale>
        <p:origin x="44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mailto:contact@adi-na.fr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" descr="Image">
            <a:extLst>
              <a:ext uri="{FF2B5EF4-FFF2-40B4-BE49-F238E27FC236}">
                <a16:creationId xmlns:a16="http://schemas.microsoft.com/office/drawing/2014/main" id="{346A8D4D-B939-4974-9985-CF5B15BAC6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457" t="14263" r="31493" b="63991"/>
          <a:stretch/>
        </p:blipFill>
        <p:spPr>
          <a:xfrm>
            <a:off x="7161493" y="3173387"/>
            <a:ext cx="1982508" cy="1970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EBFFF236-CA55-4E54-8B40-A255FF3BE1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120" t="21613" r="-591" b="21614"/>
          <a:stretch/>
        </p:blipFill>
        <p:spPr>
          <a:xfrm>
            <a:off x="-1" y="0"/>
            <a:ext cx="8179725" cy="5143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FECBBB1D-115A-4D74-9F04-CD310C5C0B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59960" y="247720"/>
            <a:ext cx="1724312" cy="781258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B8F8C261-990B-45D2-9156-206342C08DD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95724" y="4175897"/>
            <a:ext cx="3924302" cy="31552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L’innovation au service des transitions">
            <a:extLst>
              <a:ext uri="{FF2B5EF4-FFF2-40B4-BE49-F238E27FC236}">
                <a16:creationId xmlns:a16="http://schemas.microsoft.com/office/drawing/2014/main" id="{FB90828C-FBC4-4567-A62A-44BC4FF63645}"/>
              </a:ext>
            </a:extLst>
          </p:cNvPr>
          <p:cNvSpPr txBox="1"/>
          <p:nvPr userDrawn="1"/>
        </p:nvSpPr>
        <p:spPr>
          <a:xfrm>
            <a:off x="1391988" y="4210841"/>
            <a:ext cx="3831233" cy="235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>
            <a:lvl1pPr defTabSz="457200">
              <a:lnSpc>
                <a:spcPct val="120000"/>
              </a:lnSpc>
              <a:spcBef>
                <a:spcPts val="600"/>
              </a:spcBef>
              <a:defRPr sz="1400" b="1" i="1" spc="4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L’innovation au service des transitions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4069830" y="1430311"/>
            <a:ext cx="4621734" cy="1743076"/>
          </a:xfrm>
          <a:prstGeom prst="rect">
            <a:avLst/>
          </a:prstGeom>
        </p:spPr>
        <p:txBody>
          <a:bodyPr anchor="b"/>
          <a:lstStyle>
            <a:lvl1pPr>
              <a:defRPr sz="4200" spc="-84">
                <a:solidFill>
                  <a:srgbClr val="646A6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dirty="0" err="1"/>
              <a:t>Titre</a:t>
            </a:r>
            <a:r>
              <a:rPr dirty="0"/>
              <a:t> de la </a:t>
            </a:r>
            <a:r>
              <a:rPr dirty="0" err="1"/>
              <a:t>présentation</a:t>
            </a:r>
            <a:endParaRPr dirty="0"/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4765327" y="3290341"/>
            <a:ext cx="3924302" cy="1389264"/>
          </a:xfrm>
          <a:prstGeom prst="rect">
            <a:avLst/>
          </a:prstGeom>
        </p:spPr>
        <p:txBody>
          <a:bodyPr numCol="1" spcCol="38100">
            <a:normAutofit/>
          </a:bodyPr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buSzTx/>
              <a:buNone/>
              <a:defRPr sz="2000" b="1">
                <a:solidFill>
                  <a:srgbClr val="646A6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/>
              <a:t>Sous-</a:t>
            </a:r>
            <a:r>
              <a:rPr dirty="0" err="1"/>
              <a:t>titre</a:t>
            </a:r>
            <a:r>
              <a:rPr dirty="0"/>
              <a:t> de la </a:t>
            </a:r>
            <a:r>
              <a:rPr dirty="0" err="1"/>
              <a:t>présentation</a:t>
            </a:r>
            <a:endParaRPr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e en avant">
    <p:bg>
      <p:bgPr>
        <a:solidFill>
          <a:srgbClr val="C327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247338" y="4744388"/>
            <a:ext cx="329783" cy="2098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513570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B5D062D5-405E-4E6A-8F8C-888E197B93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354" t="40958"/>
          <a:stretch/>
        </p:blipFill>
        <p:spPr>
          <a:xfrm>
            <a:off x="0" y="-9127"/>
            <a:ext cx="1700351" cy="1842659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Texte niveau 1…"/>
          <p:cNvSpPr txBox="1">
            <a:spLocks noGrp="1"/>
          </p:cNvSpPr>
          <p:nvPr>
            <p:ph type="body" idx="21" hasCustomPrompt="1"/>
          </p:nvPr>
        </p:nvSpPr>
        <p:spPr>
          <a:xfrm>
            <a:off x="452437" y="1593188"/>
            <a:ext cx="8239126" cy="3096007"/>
          </a:xfrm>
          <a:prstGeom prst="rect">
            <a:avLst/>
          </a:prstGeom>
        </p:spPr>
        <p:txBody>
          <a:bodyPr numCol="1" spcCol="38100"/>
          <a:lstStyle>
            <a:lvl1pPr marL="0" indent="0">
              <a:buNone/>
              <a:defRPr>
                <a:solidFill>
                  <a:srgbClr val="646A6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dirty="0" err="1"/>
              <a:t>Texte</a:t>
            </a:r>
            <a:r>
              <a:rPr dirty="0"/>
              <a:t> de diapositive</a:t>
            </a:r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5B868C4F-FAB5-4365-8D02-C463CF956A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5177" y="-9126"/>
            <a:ext cx="8971447" cy="564352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650683" y="149087"/>
            <a:ext cx="7040879" cy="5374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dirty="0" err="1"/>
              <a:t>Titre</a:t>
            </a:r>
            <a:r>
              <a:rPr dirty="0"/>
              <a:t> de diapositive</a:t>
            </a:r>
          </a:p>
        </p:txBody>
      </p:sp>
      <p:sp>
        <p:nvSpPr>
          <p:cNvPr id="9" name="Numéro de diapositive">
            <a:extLst>
              <a:ext uri="{FF2B5EF4-FFF2-40B4-BE49-F238E27FC236}">
                <a16:creationId xmlns:a16="http://schemas.microsoft.com/office/drawing/2014/main" id="{0946A925-317D-4071-B87D-C0A57BEB11AB}"/>
              </a:ext>
            </a:extLst>
          </p:cNvPr>
          <p:cNvSpPr txBox="1">
            <a:spLocks/>
          </p:cNvSpPr>
          <p:nvPr userDrawn="1"/>
        </p:nvSpPr>
        <p:spPr>
          <a:xfrm>
            <a:off x="324064" y="4823444"/>
            <a:ext cx="176330" cy="130805"/>
          </a:xfrm>
          <a:prstGeom prst="rect">
            <a:avLst/>
          </a:prstGeom>
          <a:ln w="12700">
            <a:miter lim="400000"/>
          </a:ln>
        </p:spPr>
        <p:txBody>
          <a:bodyPr wrap="none" lIns="19050" tIns="19050" rIns="19050" bIns="1905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190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CA6467CF-CBD0-4781-A034-E026E80738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03266" y="2929196"/>
            <a:ext cx="345947" cy="19395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él. + 33 (0)5 57 57 84 88 contact@adi-na.fr www.adi-na.fr">
            <a:extLst>
              <a:ext uri="{FF2B5EF4-FFF2-40B4-BE49-F238E27FC236}">
                <a16:creationId xmlns:a16="http://schemas.microsoft.com/office/drawing/2014/main" id="{1D3F4B2D-5DA2-45BF-AF3A-73E169591EFC}"/>
              </a:ext>
            </a:extLst>
          </p:cNvPr>
          <p:cNvSpPr txBox="1"/>
          <p:nvPr userDrawn="1"/>
        </p:nvSpPr>
        <p:spPr>
          <a:xfrm>
            <a:off x="5526044" y="1349942"/>
            <a:ext cx="1859576" cy="727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spAutoFit/>
          </a:bodyPr>
          <a:lstStyle/>
          <a:p>
            <a:pPr algn="l" defTabSz="685800">
              <a:lnSpc>
                <a:spcPct val="140000"/>
              </a:lnSpc>
              <a:defRPr sz="1100" spc="3">
                <a:solidFill>
                  <a:srgbClr val="6A6A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Tél</a:t>
            </a:r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+ 33 (0)5 57 57 84 88</a:t>
            </a:r>
            <a:b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contact@adi-na.fr</a:t>
            </a:r>
            <a:b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www.adi-na.fr</a:t>
            </a:r>
          </a:p>
        </p:txBody>
      </p:sp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09317ED7-98ED-47E9-B3CD-F4FC6F81CB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3875" b="27919"/>
          <a:stretch/>
        </p:blipFill>
        <p:spPr>
          <a:xfrm>
            <a:off x="4532988" y="4027913"/>
            <a:ext cx="4611012" cy="86865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Merci de votre attention !">
            <a:extLst>
              <a:ext uri="{FF2B5EF4-FFF2-40B4-BE49-F238E27FC236}">
                <a16:creationId xmlns:a16="http://schemas.microsoft.com/office/drawing/2014/main" id="{9EBD78C4-6215-4FC5-8585-4AEA43CC0A22}"/>
              </a:ext>
            </a:extLst>
          </p:cNvPr>
          <p:cNvSpPr txBox="1"/>
          <p:nvPr userDrawn="1"/>
        </p:nvSpPr>
        <p:spPr>
          <a:xfrm>
            <a:off x="5517577" y="919731"/>
            <a:ext cx="2753587" cy="300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/>
          <a:p>
            <a:pPr algn="l" defTabSz="685800">
              <a:defRPr sz="1700" b="1" cap="all" spc="5">
                <a:solidFill>
                  <a:srgbClr val="B4363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Merci </a:t>
            </a:r>
            <a:r>
              <a:rPr b="0" cap="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b="0" cap="non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</a:t>
            </a:r>
            <a:r>
              <a:rPr b="0" cap="non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attention !</a:t>
            </a:r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F98EFEE0-5B58-4C25-ACC8-B0A0FC4268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31964" y="1057587"/>
            <a:ext cx="1581673" cy="9285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77B57CCA-1B47-472E-9FD5-088D7135981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rot="5400000">
            <a:off x="3559577" y="1379511"/>
            <a:ext cx="1108927" cy="110892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él. + 33 (0)5 57 57 84 88 contact@adi-na.fr www.adi-na.fr">
            <a:extLst>
              <a:ext uri="{FF2B5EF4-FFF2-40B4-BE49-F238E27FC236}">
                <a16:creationId xmlns:a16="http://schemas.microsoft.com/office/drawing/2014/main" id="{C2113E91-AD5D-4A27-B832-6A44F83A0D9C}"/>
              </a:ext>
            </a:extLst>
          </p:cNvPr>
          <p:cNvSpPr txBox="1"/>
          <p:nvPr userDrawn="1"/>
        </p:nvSpPr>
        <p:spPr>
          <a:xfrm rot="18900000">
            <a:off x="1563644" y="444009"/>
            <a:ext cx="1108927" cy="127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spAutoFit/>
          </a:bodyPr>
          <a:lstStyle/>
          <a:p>
            <a:pPr algn="just" defTabSz="457200">
              <a:lnSpc>
                <a:spcPct val="120000"/>
              </a:lnSpc>
              <a:spcBef>
                <a:spcPts val="500"/>
              </a:spcBef>
              <a:defRPr sz="850">
                <a:solidFill>
                  <a:srgbClr val="6A6A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BORDEAUX </a:t>
            </a:r>
          </a:p>
          <a:p>
            <a:pPr algn="just" defTabSz="457200">
              <a:lnSpc>
                <a:spcPct val="120000"/>
              </a:lnSpc>
              <a:spcBef>
                <a:spcPts val="500"/>
              </a:spcBef>
              <a:defRPr sz="850">
                <a:solidFill>
                  <a:srgbClr val="6A6A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BIDART</a:t>
            </a:r>
          </a:p>
          <a:p>
            <a:pPr algn="just" defTabSz="457200">
              <a:lnSpc>
                <a:spcPct val="120000"/>
              </a:lnSpc>
              <a:spcBef>
                <a:spcPts val="500"/>
              </a:spcBef>
              <a:defRPr sz="850">
                <a:solidFill>
                  <a:srgbClr val="6A6A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 ROCHELLE </a:t>
            </a:r>
          </a:p>
          <a:p>
            <a:pPr algn="just" defTabSz="457200">
              <a:lnSpc>
                <a:spcPct val="120000"/>
              </a:lnSpc>
              <a:spcBef>
                <a:spcPts val="500"/>
              </a:spcBef>
              <a:defRPr sz="850">
                <a:solidFill>
                  <a:srgbClr val="6A6A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LIMOGES</a:t>
            </a:r>
          </a:p>
          <a:p>
            <a:pPr algn="just" defTabSz="457200">
              <a:lnSpc>
                <a:spcPct val="120000"/>
              </a:lnSpc>
              <a:spcBef>
                <a:spcPts val="500"/>
              </a:spcBef>
              <a:defRPr sz="850">
                <a:solidFill>
                  <a:srgbClr val="6A6A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PAU</a:t>
            </a:r>
          </a:p>
          <a:p>
            <a:pPr algn="just" defTabSz="457200">
              <a:lnSpc>
                <a:spcPct val="120000"/>
              </a:lnSpc>
              <a:spcBef>
                <a:spcPts val="500"/>
              </a:spcBef>
              <a:defRPr sz="850">
                <a:solidFill>
                  <a:srgbClr val="6A6A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POITIERS </a:t>
            </a:r>
          </a:p>
        </p:txBody>
      </p:sp>
      <p:pic>
        <p:nvPicPr>
          <p:cNvPr id="12" name="Image" descr="Image">
            <a:extLst>
              <a:ext uri="{FF2B5EF4-FFF2-40B4-BE49-F238E27FC236}">
                <a16:creationId xmlns:a16="http://schemas.microsoft.com/office/drawing/2014/main" id="{CED87056-6418-4653-B232-1CD70E5A184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162783" y="-155753"/>
            <a:ext cx="3017966" cy="23562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" descr="Image">
            <a:extLst>
              <a:ext uri="{FF2B5EF4-FFF2-40B4-BE49-F238E27FC236}">
                <a16:creationId xmlns:a16="http://schemas.microsoft.com/office/drawing/2014/main" id="{82228162-8C26-471A-BDA8-A1AD798841A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17745" y="927938"/>
            <a:ext cx="3770377" cy="38972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343692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654621-BF4B-4DF0-AB1E-B8D6E8B32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2145467"/>
            <a:ext cx="7315201" cy="56448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4346796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452437" y="1593188"/>
            <a:ext cx="8239126" cy="3096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 numCol="2" spcCol="411956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1370012" y="1028700"/>
            <a:ext cx="7315201" cy="564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501889" y="4918850"/>
            <a:ext cx="135535" cy="127001"/>
          </a:xfrm>
          <a:prstGeom prst="rect">
            <a:avLst/>
          </a:prstGeom>
          <a:ln w="12700">
            <a:miter lim="400000"/>
          </a:ln>
        </p:spPr>
        <p:txBody>
          <a:bodyPr wrap="none" lIns="19050" tIns="19050" rIns="19050" bIns="19050" anchor="b">
            <a:spAutoFit/>
          </a:bodyPr>
          <a:lstStyle>
            <a:lvl1pPr defTabSz="219075">
              <a:defRPr sz="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2" r:id="rId3"/>
    <p:sldLayoutId id="2147483665" r:id="rId4"/>
    <p:sldLayoutId id="2147483666" r:id="rId5"/>
  </p:sldLayoutIdLst>
  <p:transition spd="slow">
    <p:push dir="u"/>
  </p:transition>
  <p:txStyles>
    <p:titleStyle>
      <a:lvl1pPr marL="0" marR="0" indent="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914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228600" marR="0" indent="-228600" algn="l" defTabSz="914377" rtl="0" latinLnBrk="0">
        <a:lnSpc>
          <a:spcPct val="90000"/>
        </a:lnSpc>
        <a:spcBef>
          <a:spcPts val="160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38200" marR="0" indent="-228600" algn="l" defTabSz="914377" rtl="0" latinLnBrk="0">
        <a:lnSpc>
          <a:spcPct val="90000"/>
        </a:lnSpc>
        <a:spcBef>
          <a:spcPts val="160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447800" marR="0" indent="-228600" algn="l" defTabSz="914377" rtl="0" latinLnBrk="0">
        <a:lnSpc>
          <a:spcPct val="90000"/>
        </a:lnSpc>
        <a:spcBef>
          <a:spcPts val="160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057400" marR="0" indent="-228600" algn="l" defTabSz="914377" rtl="0" latinLnBrk="0">
        <a:lnSpc>
          <a:spcPct val="90000"/>
        </a:lnSpc>
        <a:spcBef>
          <a:spcPts val="160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667000" marR="0" indent="-228600" algn="l" defTabSz="914377" rtl="0" latinLnBrk="0">
        <a:lnSpc>
          <a:spcPct val="90000"/>
        </a:lnSpc>
        <a:spcBef>
          <a:spcPts val="160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276600" marR="0" indent="-228600" algn="l" defTabSz="914377" rtl="0" latinLnBrk="0">
        <a:lnSpc>
          <a:spcPct val="90000"/>
        </a:lnSpc>
        <a:spcBef>
          <a:spcPts val="160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886200" marR="0" indent="-228600" algn="l" defTabSz="914377" rtl="0" latinLnBrk="0">
        <a:lnSpc>
          <a:spcPct val="90000"/>
        </a:lnSpc>
        <a:spcBef>
          <a:spcPts val="160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495800" marR="0" indent="-228600" algn="l" defTabSz="914377" rtl="0" latinLnBrk="0">
        <a:lnSpc>
          <a:spcPct val="90000"/>
        </a:lnSpc>
        <a:spcBef>
          <a:spcPts val="160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105400" marR="0" indent="-228600" algn="l" defTabSz="914377" rtl="0" latinLnBrk="0">
        <a:lnSpc>
          <a:spcPct val="90000"/>
        </a:lnSpc>
        <a:spcBef>
          <a:spcPts val="1600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fundmeup.fr/entrepreneur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hyperlink" Target="mailto:l.bonamy@adi-na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E1CB1-3E42-469E-BDE8-ECB70A25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711" y="476155"/>
            <a:ext cx="4621734" cy="1743076"/>
          </a:xfrm>
        </p:spPr>
        <p:txBody>
          <a:bodyPr>
            <a:normAutofit/>
          </a:bodyPr>
          <a:lstStyle/>
          <a:p>
            <a:r>
              <a:rPr lang="fr-FR" dirty="0"/>
              <a:t>Dossier de candidature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09C10B-71C1-4CED-B874-E76822CA3348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4945711" y="2388870"/>
            <a:ext cx="3329101" cy="1389264"/>
          </a:xfrm>
        </p:spPr>
        <p:txBody>
          <a:bodyPr/>
          <a:lstStyle/>
          <a:p>
            <a:r>
              <a:rPr lang="fr-FR" dirty="0"/>
              <a:t>CONCOURS D’INNOVATION : PLATEFORME ÉLECTRIQUE EN MER MULTI-USAGE EN NOUVELLE-AQUITAINE</a:t>
            </a:r>
          </a:p>
        </p:txBody>
      </p:sp>
    </p:spTree>
    <p:extLst>
      <p:ext uri="{BB962C8B-B14F-4D97-AF65-F5344CB8AC3E}">
        <p14:creationId xmlns:p14="http://schemas.microsoft.com/office/powerpoint/2010/main" val="221790549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D7F95-2580-4CDE-A3DD-7FCD3078D7D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32D1C2-ED9D-4DE6-90AF-376A968B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Capacité du porteur de projet à mener le projet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011" y="4849438"/>
            <a:ext cx="1131446" cy="265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571216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D7F95-2580-4CDE-A3DD-7FCD3078D7D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32D1C2-ED9D-4DE6-90AF-376A968B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Etat de l’art et les solutions déjà existantes ou semblables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011" y="4849438"/>
            <a:ext cx="1131446" cy="265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9241116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D7F95-2580-4CDE-A3DD-7FCD3078D7DE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357021" y="1570551"/>
            <a:ext cx="8239126" cy="3096007"/>
          </a:xfrm>
        </p:spPr>
        <p:txBody>
          <a:bodyPr/>
          <a:lstStyle/>
          <a:p>
            <a:r>
              <a:rPr lang="fr-FR" dirty="0"/>
              <a:t>Merci de cocher les cases correspondant à vos besoins prioritaires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Analyse technique de la part de RTE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Co-financement du projet par RTE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Recherche de financements publics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Hébergement d’entreprise sur le territoire de l’</a:t>
            </a:r>
            <a:r>
              <a:rPr lang="fr-FR" dirty="0" err="1"/>
              <a:t>aggllomération</a:t>
            </a:r>
            <a:r>
              <a:rPr lang="fr-FR" dirty="0"/>
              <a:t> de La Rochelle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Mise en relation avec des partenaires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Levée de fond selon les conditions fixées sur la plateforme </a:t>
            </a:r>
            <a:r>
              <a:rPr lang="fr-FR" dirty="0">
                <a:hlinkClick r:id="rId2"/>
              </a:rPr>
              <a:t>FUND ME UP</a:t>
            </a: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32D1C2-ED9D-4DE6-90AF-376A968B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Besoins d’accompagnement du projet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011" y="4849438"/>
            <a:ext cx="1131446" cy="265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4020147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éro de diapositive">
            <a:extLst>
              <a:ext uri="{FF2B5EF4-FFF2-40B4-BE49-F238E27FC236}">
                <a16:creationId xmlns:a16="http://schemas.microsoft.com/office/drawing/2014/main" id="{7D8FDBB1-B5F9-4E5D-98A2-73A691396413}"/>
              </a:ext>
            </a:extLst>
          </p:cNvPr>
          <p:cNvSpPr txBox="1">
            <a:spLocks/>
          </p:cNvSpPr>
          <p:nvPr/>
        </p:nvSpPr>
        <p:spPr>
          <a:xfrm>
            <a:off x="4501889" y="4918849"/>
            <a:ext cx="135535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190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0" algn="ctr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12" name="Image" descr="Image">
            <a:extLst>
              <a:ext uri="{FF2B5EF4-FFF2-40B4-BE49-F238E27FC236}">
                <a16:creationId xmlns:a16="http://schemas.microsoft.com/office/drawing/2014/main" id="{1AAE2D9A-A8B4-4685-BBF0-59C1471E2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3266" y="2929196"/>
            <a:ext cx="345948" cy="1939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" descr="Image">
            <a:extLst>
              <a:ext uri="{FF2B5EF4-FFF2-40B4-BE49-F238E27FC236}">
                <a16:creationId xmlns:a16="http://schemas.microsoft.com/office/drawing/2014/main" id="{EDAC1FB2-68D8-4C62-9F36-0656C04567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27919"/>
          <a:stretch>
            <a:fillRect/>
          </a:stretch>
        </p:blipFill>
        <p:spPr>
          <a:xfrm>
            <a:off x="4532988" y="4027913"/>
            <a:ext cx="4796895" cy="86865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" name="Grouper">
            <a:extLst>
              <a:ext uri="{FF2B5EF4-FFF2-40B4-BE49-F238E27FC236}">
                <a16:creationId xmlns:a16="http://schemas.microsoft.com/office/drawing/2014/main" id="{90BB2FA0-B92C-466B-9F6B-2B00E4FF3368}"/>
              </a:ext>
            </a:extLst>
          </p:cNvPr>
          <p:cNvGrpSpPr/>
          <p:nvPr/>
        </p:nvGrpSpPr>
        <p:grpSpPr>
          <a:xfrm>
            <a:off x="3831964" y="919730"/>
            <a:ext cx="4505703" cy="1066450"/>
            <a:chOff x="0" y="0"/>
            <a:chExt cx="4505702" cy="1066448"/>
          </a:xfrm>
        </p:grpSpPr>
        <p:sp>
          <p:nvSpPr>
            <p:cNvPr id="15" name="Tél. + 33 (0)5 57 57 84 88 contact@adi-na.fr www.adi-na.fr">
              <a:extLst>
                <a:ext uri="{FF2B5EF4-FFF2-40B4-BE49-F238E27FC236}">
                  <a16:creationId xmlns:a16="http://schemas.microsoft.com/office/drawing/2014/main" id="{E56ED4C5-4843-4CC1-8E94-4856E6A5E413}"/>
                </a:ext>
              </a:extLst>
            </p:cNvPr>
            <p:cNvSpPr txBox="1"/>
            <p:nvPr/>
          </p:nvSpPr>
          <p:spPr>
            <a:xfrm>
              <a:off x="1694079" y="430211"/>
              <a:ext cx="1859577" cy="2534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t">
              <a:spAutoFit/>
            </a:bodyPr>
            <a:lstStyle/>
            <a:p>
              <a:pPr algn="l" defTabSz="685800">
                <a:lnSpc>
                  <a:spcPct val="140000"/>
                </a:lnSpc>
                <a:defRPr sz="1100" spc="3">
                  <a:solidFill>
                    <a:srgbClr val="6A6A69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b="1" dirty="0"/>
            </a:p>
          </p:txBody>
        </p:sp>
        <p:sp>
          <p:nvSpPr>
            <p:cNvPr id="16" name="Merci de votre attention !">
              <a:extLst>
                <a:ext uri="{FF2B5EF4-FFF2-40B4-BE49-F238E27FC236}">
                  <a16:creationId xmlns:a16="http://schemas.microsoft.com/office/drawing/2014/main" id="{CF113F5D-9DB8-4287-805C-3102655A7439}"/>
                </a:ext>
              </a:extLst>
            </p:cNvPr>
            <p:cNvSpPr txBox="1"/>
            <p:nvPr/>
          </p:nvSpPr>
          <p:spPr>
            <a:xfrm>
              <a:off x="1685613" y="0"/>
              <a:ext cx="2820089" cy="3154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t">
              <a:spAutoFit/>
            </a:bodyPr>
            <a:lstStyle/>
            <a:p>
              <a:pPr algn="l" defTabSz="685800">
                <a:defRPr sz="1800" b="1" cap="all" spc="5">
                  <a:solidFill>
                    <a:srgbClr val="B4363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lang="fr-FR" dirty="0"/>
                <a:t>CONTACT</a:t>
              </a:r>
              <a:endParaRPr b="0" cap="none" dirty="0"/>
            </a:p>
          </p:txBody>
        </p:sp>
        <p:pic>
          <p:nvPicPr>
            <p:cNvPr id="17" name="Image" descr="Image">
              <a:extLst>
                <a:ext uri="{FF2B5EF4-FFF2-40B4-BE49-F238E27FC236}">
                  <a16:creationId xmlns:a16="http://schemas.microsoft.com/office/drawing/2014/main" id="{AA1962DE-09C6-46A3-BC34-F0528BEE13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137856"/>
              <a:ext cx="1581674" cy="9285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" name="Image" descr="Image">
            <a:extLst>
              <a:ext uri="{FF2B5EF4-FFF2-40B4-BE49-F238E27FC236}">
                <a16:creationId xmlns:a16="http://schemas.microsoft.com/office/drawing/2014/main" id="{CA430D69-9125-4CF8-A6F5-990FE1BD4F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3559576" y="1379511"/>
            <a:ext cx="1108928" cy="11089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" name="Grouper">
            <a:extLst>
              <a:ext uri="{FF2B5EF4-FFF2-40B4-BE49-F238E27FC236}">
                <a16:creationId xmlns:a16="http://schemas.microsoft.com/office/drawing/2014/main" id="{0C0713F5-C18F-4CC2-AA5F-E5A10E916864}"/>
              </a:ext>
            </a:extLst>
          </p:cNvPr>
          <p:cNvGrpSpPr/>
          <p:nvPr/>
        </p:nvGrpSpPr>
        <p:grpSpPr>
          <a:xfrm>
            <a:off x="-162783" y="-155754"/>
            <a:ext cx="3128079" cy="2356207"/>
            <a:chOff x="0" y="0"/>
            <a:chExt cx="3128078" cy="2356205"/>
          </a:xfrm>
        </p:grpSpPr>
        <p:sp>
          <p:nvSpPr>
            <p:cNvPr id="20" name="Tél. + 33 (0)5 57 57 84 88 contact@adi-na.fr www.adi-na.fr">
              <a:extLst>
                <a:ext uri="{FF2B5EF4-FFF2-40B4-BE49-F238E27FC236}">
                  <a16:creationId xmlns:a16="http://schemas.microsoft.com/office/drawing/2014/main" id="{67B85F5C-A628-42A5-BE7F-B99B870ED37B}"/>
                </a:ext>
              </a:extLst>
            </p:cNvPr>
            <p:cNvSpPr txBox="1"/>
            <p:nvPr/>
          </p:nvSpPr>
          <p:spPr>
            <a:xfrm rot="18900000">
              <a:off x="1727924" y="599141"/>
              <a:ext cx="1108927" cy="12830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t">
              <a:spAutoFit/>
            </a:bodyPr>
            <a:lstStyle/>
            <a:p>
              <a:pPr algn="just" defTabSz="457200">
                <a:lnSpc>
                  <a:spcPct val="120000"/>
                </a:lnSpc>
                <a:spcBef>
                  <a:spcPts val="500"/>
                </a:spcBef>
                <a:defRPr>
                  <a:solidFill>
                    <a:srgbClr val="6A6A69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BORDEAUX </a:t>
              </a:r>
            </a:p>
            <a:p>
              <a:pPr algn="just" defTabSz="457200">
                <a:lnSpc>
                  <a:spcPct val="120000"/>
                </a:lnSpc>
                <a:spcBef>
                  <a:spcPts val="500"/>
                </a:spcBef>
                <a:defRPr>
                  <a:solidFill>
                    <a:srgbClr val="6A6A69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BIDART</a:t>
              </a:r>
            </a:p>
            <a:p>
              <a:pPr algn="just" defTabSz="457200">
                <a:lnSpc>
                  <a:spcPct val="120000"/>
                </a:lnSpc>
                <a:spcBef>
                  <a:spcPts val="500"/>
                </a:spcBef>
                <a:defRPr>
                  <a:solidFill>
                    <a:srgbClr val="6A6A69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LA ROCHELLE </a:t>
              </a:r>
            </a:p>
            <a:p>
              <a:pPr algn="just" defTabSz="457200">
                <a:lnSpc>
                  <a:spcPct val="120000"/>
                </a:lnSpc>
                <a:spcBef>
                  <a:spcPts val="500"/>
                </a:spcBef>
                <a:defRPr>
                  <a:solidFill>
                    <a:srgbClr val="6A6A69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LIMOGES</a:t>
              </a:r>
            </a:p>
            <a:p>
              <a:pPr algn="just" defTabSz="457200">
                <a:lnSpc>
                  <a:spcPct val="120000"/>
                </a:lnSpc>
                <a:spcBef>
                  <a:spcPts val="500"/>
                </a:spcBef>
                <a:defRPr>
                  <a:solidFill>
                    <a:srgbClr val="6A6A69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PAU</a:t>
              </a:r>
            </a:p>
            <a:p>
              <a:pPr algn="just" defTabSz="457200">
                <a:lnSpc>
                  <a:spcPct val="120000"/>
                </a:lnSpc>
                <a:spcBef>
                  <a:spcPts val="500"/>
                </a:spcBef>
                <a:defRPr>
                  <a:solidFill>
                    <a:srgbClr val="6A6A69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POITIERS </a:t>
              </a:r>
            </a:p>
          </p:txBody>
        </p:sp>
        <p:pic>
          <p:nvPicPr>
            <p:cNvPr id="21" name="Image" descr="Image">
              <a:extLst>
                <a:ext uri="{FF2B5EF4-FFF2-40B4-BE49-F238E27FC236}">
                  <a16:creationId xmlns:a16="http://schemas.microsoft.com/office/drawing/2014/main" id="{A05DDA39-9677-4D3D-B359-7954F8F87A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3017966" cy="23562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2" name="Image" descr="Image">
            <a:extLst>
              <a:ext uri="{FF2B5EF4-FFF2-40B4-BE49-F238E27FC236}">
                <a16:creationId xmlns:a16="http://schemas.microsoft.com/office/drawing/2014/main" id="{9E5B0145-B769-4B3C-91F0-ABF7BF42DE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744" y="927938"/>
            <a:ext cx="3770378" cy="3897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 2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E6A0D4CE-2751-ED44-EAF0-01AB6E4CF8C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994" y="3645142"/>
            <a:ext cx="4385662" cy="133243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05630A7-79F4-A370-940F-98648B371D31}"/>
              </a:ext>
            </a:extLst>
          </p:cNvPr>
          <p:cNvSpPr txBox="1"/>
          <p:nvPr/>
        </p:nvSpPr>
        <p:spPr>
          <a:xfrm>
            <a:off x="4637424" y="1521969"/>
            <a:ext cx="4385662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1600" b="1" dirty="0"/>
              <a:t>Merci de transmettre le dossier de candidature sous format PDF à l’adresse mail suivante avant le 30 novembre 2023 :</a:t>
            </a:r>
          </a:p>
          <a:p>
            <a:endParaRPr lang="fr-FR" sz="1600" b="1" dirty="0"/>
          </a:p>
          <a:p>
            <a:r>
              <a:rPr lang="fr-FR" sz="1600" b="1" dirty="0">
                <a:hlinkClick r:id="rId9"/>
              </a:rPr>
              <a:t>l.bonamy@adi-na.fr</a:t>
            </a:r>
            <a:endParaRPr lang="fr-FR" sz="1600" b="1" dirty="0"/>
          </a:p>
          <a:p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641338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9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dvAuto="0"/>
      <p:bldP spid="14" grpId="0" animBg="1" advAuto="0"/>
      <p:bldP spid="18" grpId="0" animBg="1" advAuto="0"/>
      <p:bldP spid="19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847" y="119269"/>
            <a:ext cx="1333500" cy="218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Notre…"/>
          <p:cNvSpPr txBox="1"/>
          <p:nvPr/>
        </p:nvSpPr>
        <p:spPr>
          <a:xfrm>
            <a:off x="961290" y="1582343"/>
            <a:ext cx="1553310" cy="423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 algn="r" defTabSz="457200">
              <a:defRPr sz="2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dirty="0"/>
              <a:t>sommaire</a:t>
            </a:r>
            <a:endParaRPr dirty="0"/>
          </a:p>
        </p:txBody>
      </p:sp>
      <p:sp>
        <p:nvSpPr>
          <p:cNvPr id="163" name="Informer, connecter et accompagner  les entreprises et les territoires  pour générer des impacts positifs durables…"/>
          <p:cNvSpPr txBox="1"/>
          <p:nvPr/>
        </p:nvSpPr>
        <p:spPr>
          <a:xfrm>
            <a:off x="3761354" y="732785"/>
            <a:ext cx="4702654" cy="4247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anchor="t" anchorCtr="0">
            <a:spAutoFit/>
          </a:bodyPr>
          <a:lstStyle/>
          <a:p>
            <a:pPr marL="342900" indent="-342900" algn="l" defTabSz="457200">
              <a:spcBef>
                <a:spcPts val="300"/>
              </a:spcBef>
              <a:buFont typeface="+mj-lt"/>
              <a:buAutoNum type="arabicPeriod"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dirty="0"/>
              <a:t>Une page de présentation du/des candidats</a:t>
            </a:r>
          </a:p>
          <a:p>
            <a:pPr marL="342900" indent="-342900" algn="l" defTabSz="457200">
              <a:spcBef>
                <a:spcPts val="300"/>
              </a:spcBef>
              <a:buFont typeface="+mj-lt"/>
              <a:buAutoNum type="arabicPeriod"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dirty="0"/>
              <a:t>Deux pages d’explication du problème résolu par le projet</a:t>
            </a:r>
          </a:p>
          <a:p>
            <a:pPr marL="342900" indent="-342900" algn="l" defTabSz="457200">
              <a:spcBef>
                <a:spcPts val="300"/>
              </a:spcBef>
              <a:buFont typeface="+mj-lt"/>
              <a:buAutoNum type="arabicPeriod"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dirty="0"/>
              <a:t>Trois pages qui détaillent le projet</a:t>
            </a:r>
          </a:p>
          <a:p>
            <a:pPr marL="342900" indent="-342900" algn="l" defTabSz="457200">
              <a:spcBef>
                <a:spcPts val="300"/>
              </a:spcBef>
              <a:buFont typeface="+mj-lt"/>
              <a:buAutoNum type="arabicPeriod"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dirty="0"/>
              <a:t>Deux pages qui présentent la capacité du porteur de projet à mener le projets (technique, juridique, économique, financier)</a:t>
            </a:r>
          </a:p>
          <a:p>
            <a:pPr marL="342900" indent="-342900" algn="l" defTabSz="457200">
              <a:spcBef>
                <a:spcPts val="300"/>
              </a:spcBef>
              <a:buFont typeface="+mj-lt"/>
              <a:buAutoNum type="arabicPeriod"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dirty="0"/>
              <a:t>Une page qui présente l’état de l’art et les solutions déjà existantes ou semblables</a:t>
            </a:r>
          </a:p>
          <a:p>
            <a:pPr marL="342900" indent="-342900" algn="l" defTabSz="457200">
              <a:spcBef>
                <a:spcPts val="300"/>
              </a:spcBef>
              <a:buFont typeface="+mj-lt"/>
              <a:buAutoNum type="arabicPeriod"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dirty="0"/>
              <a:t>Une page sur le besoin d’accompagnement du projet : analyse technique, financement, hébergement, mise en relation, levée de fond etc.</a:t>
            </a:r>
          </a:p>
          <a:p>
            <a:pPr marL="342900" indent="-342900" algn="l" defTabSz="457200">
              <a:spcBef>
                <a:spcPts val="300"/>
              </a:spcBef>
              <a:buFont typeface="+mj-lt"/>
              <a:buAutoNum type="arabicPeriod"/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fr-FR" dirty="0"/>
          </a:p>
          <a:p>
            <a:pPr algn="l" defTabSz="457200">
              <a:spcBef>
                <a:spcPts val="300"/>
              </a:spcBef>
              <a:defRPr sz="1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sz="1100" i="1" dirty="0"/>
              <a:t>Page = diapositive</a:t>
            </a:r>
          </a:p>
        </p:txBody>
      </p:sp>
      <p:pic>
        <p:nvPicPr>
          <p:cNvPr id="165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883" y="4698214"/>
            <a:ext cx="1155702" cy="285206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Ligne"/>
          <p:cNvSpPr/>
          <p:nvPr/>
        </p:nvSpPr>
        <p:spPr>
          <a:xfrm>
            <a:off x="1324437" y="4908550"/>
            <a:ext cx="6304684" cy="0"/>
          </a:xfrm>
          <a:prstGeom prst="line">
            <a:avLst/>
          </a:prstGeom>
          <a:ln w="635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6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EEEEEE"/>
                </a:solidFill>
              </a:defRPr>
            </a:lvl1pPr>
          </a:lstStyle>
          <a:p>
            <a:fld id="{86CB4B4D-7CA3-9044-876B-883B54F8677D}" type="slidenum">
              <a:rPr/>
              <a:t>2</a:t>
            </a:fld>
            <a:endParaRPr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D7F95-2580-4CDE-A3DD-7FCD3078D7D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32D1C2-ED9D-4DE6-90AF-376A968B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du/des candidats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011" y="4849438"/>
            <a:ext cx="1131446" cy="265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D7F95-2580-4CDE-A3DD-7FCD3078D7D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32D1C2-ED9D-4DE6-90AF-376A968B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Explication du problème résolu par le projet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011" y="4849438"/>
            <a:ext cx="1131446" cy="265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8053613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D7F95-2580-4CDE-A3DD-7FCD3078D7D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32D1C2-ED9D-4DE6-90AF-376A968B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Explication du problème résolu par le projet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011" y="4849438"/>
            <a:ext cx="1131446" cy="265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4432384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D7F95-2580-4CDE-A3DD-7FCD3078D7D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32D1C2-ED9D-4DE6-90AF-376A968B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Détails du projet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011" y="4849438"/>
            <a:ext cx="1131446" cy="265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2425692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D7F95-2580-4CDE-A3DD-7FCD3078D7D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32D1C2-ED9D-4DE6-90AF-376A968B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Détails du projet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011" y="4849438"/>
            <a:ext cx="1131446" cy="265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5322233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D7F95-2580-4CDE-A3DD-7FCD3078D7D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32D1C2-ED9D-4DE6-90AF-376A968B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Détails du projet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011" y="4849438"/>
            <a:ext cx="1131446" cy="265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2452873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D7F95-2580-4CDE-A3DD-7FCD3078D7D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32D1C2-ED9D-4DE6-90AF-376A968B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Capacité du porteur de projet à mener le projet</a:t>
            </a:r>
          </a:p>
        </p:txBody>
      </p:sp>
      <p:pic>
        <p:nvPicPr>
          <p:cNvPr id="2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011" y="4849438"/>
            <a:ext cx="1131446" cy="265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2894298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9050" tIns="19050" rIns="19050" bIns="19050" numCol="1" spcCol="38100" rtlCol="0" anchor="ctr">
        <a:spAutoFit/>
      </a:bodyPr>
      <a:lstStyle>
        <a:defPPr marL="0" marR="0" indent="0" algn="ctr" defTabSz="9143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9050" tIns="19050" rIns="19050" bIns="19050" numCol="1" spcCol="38100" rtlCol="0" anchor="ctr">
        <a:spAutoFit/>
      </a:bodyPr>
      <a:lstStyle>
        <a:defPPr marL="0" marR="0" indent="0" algn="ctr" defTabSz="9143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9050" tIns="19050" rIns="19050" bIns="19050" numCol="1" spcCol="38100" rtlCol="0" anchor="ctr">
        <a:spAutoFit/>
      </a:bodyPr>
      <a:lstStyle>
        <a:defPPr marL="0" marR="0" indent="0" algn="ctr" defTabSz="9143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9050" tIns="19050" rIns="19050" bIns="19050" numCol="1" spcCol="38100" rtlCol="0" anchor="ctr">
        <a:spAutoFit/>
      </a:bodyPr>
      <a:lstStyle>
        <a:defPPr marL="0" marR="0" indent="0" algn="ctr" defTabSz="9143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3c5251-5a75-484f-9411-bd4212ac3ad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4262B458F94C48A2B5C175F6345935" ma:contentTypeVersion="13" ma:contentTypeDescription="Crée un document." ma:contentTypeScope="" ma:versionID="70f71274f14700ebc916eba463210336">
  <xsd:schema xmlns:xsd="http://www.w3.org/2001/XMLSchema" xmlns:xs="http://www.w3.org/2001/XMLSchema" xmlns:p="http://schemas.microsoft.com/office/2006/metadata/properties" xmlns:ns3="4c3c5251-5a75-484f-9411-bd4212ac3ad3" xmlns:ns4="e3e772aa-eaa3-4abc-95ef-d232809fe2b7" targetNamespace="http://schemas.microsoft.com/office/2006/metadata/properties" ma:root="true" ma:fieldsID="7745124fa899ce6744718e30313ddab7" ns3:_="" ns4:_="">
    <xsd:import namespace="4c3c5251-5a75-484f-9411-bd4212ac3ad3"/>
    <xsd:import namespace="e3e772aa-eaa3-4abc-95ef-d232809fe2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3c5251-5a75-484f-9411-bd4212ac3a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772aa-eaa3-4abc-95ef-d232809fe2b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6C1C70-3634-4293-8598-2BA4981364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AD393B-DF38-4350-B176-6702994CD075}">
  <ds:schemaRefs>
    <ds:schemaRef ds:uri="http://schemas.microsoft.com/office/2006/metadata/properties"/>
    <ds:schemaRef ds:uri="http://schemas.microsoft.com/office/infopath/2007/PartnerControls"/>
    <ds:schemaRef ds:uri="4c3c5251-5a75-484f-9411-bd4212ac3ad3"/>
  </ds:schemaRefs>
</ds:datastoreItem>
</file>

<file path=customXml/itemProps3.xml><?xml version="1.0" encoding="utf-8"?>
<ds:datastoreItem xmlns:ds="http://schemas.openxmlformats.org/officeDocument/2006/customXml" ds:itemID="{DB2D970F-D410-44AB-A8A8-4772E58A7B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3c5251-5a75-484f-9411-bd4212ac3ad3"/>
    <ds:schemaRef ds:uri="e3e772aa-eaa3-4abc-95ef-d232809fe2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255</Words>
  <Application>Microsoft Office PowerPoint</Application>
  <PresentationFormat>Affichage à l'écran (16:9)</PresentationFormat>
  <Paragraphs>40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Helvetica Neue</vt:lpstr>
      <vt:lpstr>Wingdings</vt:lpstr>
      <vt:lpstr>21_BasicWhite</vt:lpstr>
      <vt:lpstr>Dossier de candidature</vt:lpstr>
      <vt:lpstr>Présentation PowerPoint</vt:lpstr>
      <vt:lpstr>Présentation du/des candidats</vt:lpstr>
      <vt:lpstr>Explication du problème résolu par le projet</vt:lpstr>
      <vt:lpstr>Explication du problème résolu par le projet</vt:lpstr>
      <vt:lpstr>Détails du projet</vt:lpstr>
      <vt:lpstr>Détails du projet</vt:lpstr>
      <vt:lpstr>Détails du projet</vt:lpstr>
      <vt:lpstr>Capacité du porteur de projet à mener le projet</vt:lpstr>
      <vt:lpstr>Capacité du porteur de projet à mener le projet</vt:lpstr>
      <vt:lpstr>Etat de l’art et les solutions déjà existantes ou semblables</vt:lpstr>
      <vt:lpstr>Besoins d’accompagnement du projet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Bouchareissas</dc:creator>
  <cp:lastModifiedBy>Laurence Deffieux</cp:lastModifiedBy>
  <cp:revision>29</cp:revision>
  <cp:lastPrinted>2023-06-01T08:12:09Z</cp:lastPrinted>
  <dcterms:modified xsi:type="dcterms:W3CDTF">2023-07-26T13:43:16Z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0x010100A84262B458F94C48A2B5C175F6345935</vt:lpwstr>
  </property>
</Properties>
</file>